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jpeg"/><Relationship Id="rId3" Type="http://schemas.openxmlformats.org/officeDocument/2006/relationships/image" Target="../media/image1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tif"/><Relationship Id="rId3" Type="http://schemas.openxmlformats.org/officeDocument/2006/relationships/image" Target="../media/image16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tif"/><Relationship Id="rId3" Type="http://schemas.openxmlformats.org/officeDocument/2006/relationships/image" Target="../media/image17.jpeg"/><Relationship Id="rId4" Type="http://schemas.openxmlformats.org/officeDocument/2006/relationships/image" Target="../media/image2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eg"/><Relationship Id="rId3" Type="http://schemas.openxmlformats.org/officeDocument/2006/relationships/image" Target="../media/image22.tif"/><Relationship Id="rId4" Type="http://schemas.openxmlformats.org/officeDocument/2006/relationships/image" Target="../media/image23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Relationship Id="rId4" Type="http://schemas.openxmlformats.org/officeDocument/2006/relationships/image" Target="../media/image1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tif"/><Relationship Id="rId3" Type="http://schemas.openxmlformats.org/officeDocument/2006/relationships/image" Target="../media/image20.jpeg"/><Relationship Id="rId4" Type="http://schemas.openxmlformats.org/officeDocument/2006/relationships/image" Target="../media/image2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tif"/><Relationship Id="rId3" Type="http://schemas.openxmlformats.org/officeDocument/2006/relationships/image" Target="../media/image18.jpeg"/><Relationship Id="rId4" Type="http://schemas.openxmlformats.org/officeDocument/2006/relationships/image" Target="../media/image29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1.png"/><Relationship Id="rId6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tif"/><Relationship Id="rId3" Type="http://schemas.openxmlformats.org/officeDocument/2006/relationships/image" Target="../media/image31.tif"/><Relationship Id="rId4" Type="http://schemas.openxmlformats.org/officeDocument/2006/relationships/image" Target="../media/image32.tif"/><Relationship Id="rId5" Type="http://schemas.openxmlformats.org/officeDocument/2006/relationships/image" Target="../media/image33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tif"/><Relationship Id="rId3" Type="http://schemas.openxmlformats.org/officeDocument/2006/relationships/image" Target="../media/image35.tif"/><Relationship Id="rId4" Type="http://schemas.openxmlformats.org/officeDocument/2006/relationships/image" Target="../media/image36.tif"/><Relationship Id="rId5" Type="http://schemas.openxmlformats.org/officeDocument/2006/relationships/image" Target="../media/image37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tif"/><Relationship Id="rId3" Type="http://schemas.openxmlformats.org/officeDocument/2006/relationships/image" Target="../media/image39.tif"/><Relationship Id="rId4" Type="http://schemas.openxmlformats.org/officeDocument/2006/relationships/image" Target="../media/image34.tif"/><Relationship Id="rId5" Type="http://schemas.openxmlformats.org/officeDocument/2006/relationships/image" Target="../media/image35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tif"/><Relationship Id="rId3" Type="http://schemas.openxmlformats.org/officeDocument/2006/relationships/image" Target="../media/image41.tif"/><Relationship Id="rId4" Type="http://schemas.openxmlformats.org/officeDocument/2006/relationships/image" Target="../media/image42.tif"/><Relationship Id="rId5" Type="http://schemas.openxmlformats.org/officeDocument/2006/relationships/image" Target="../media/image21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tif"/><Relationship Id="rId3" Type="http://schemas.openxmlformats.org/officeDocument/2006/relationships/image" Target="../media/image44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tif"/><Relationship Id="rId3" Type="http://schemas.openxmlformats.org/officeDocument/2006/relationships/image" Target="../media/image46.tif"/><Relationship Id="rId4" Type="http://schemas.openxmlformats.org/officeDocument/2006/relationships/image" Target="../media/image2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tif"/><Relationship Id="rId3" Type="http://schemas.openxmlformats.org/officeDocument/2006/relationships/image" Target="../media/image48.tif"/><Relationship Id="rId4" Type="http://schemas.openxmlformats.org/officeDocument/2006/relationships/image" Target="../media/image49.tif"/><Relationship Id="rId5" Type="http://schemas.openxmlformats.org/officeDocument/2006/relationships/image" Target="../media/image50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1.tif"/><Relationship Id="rId3" Type="http://schemas.openxmlformats.org/officeDocument/2006/relationships/image" Target="../media/image23.jpeg"/><Relationship Id="rId4" Type="http://schemas.openxmlformats.org/officeDocument/2006/relationships/image" Target="../media/image5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3.tif"/><Relationship Id="rId3" Type="http://schemas.openxmlformats.org/officeDocument/2006/relationships/image" Target="../media/image23.jpeg"/><Relationship Id="rId4" Type="http://schemas.openxmlformats.org/officeDocument/2006/relationships/image" Target="../media/image54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jpeg"/><Relationship Id="rId3" Type="http://schemas.openxmlformats.org/officeDocument/2006/relationships/image" Target="../media/image53.tif"/><Relationship Id="rId4" Type="http://schemas.openxmlformats.org/officeDocument/2006/relationships/image" Target="../media/image5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2.tif"/><Relationship Id="rId5" Type="http://schemas.openxmlformats.org/officeDocument/2006/relationships/image" Target="../media/image8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jpeg"/><Relationship Id="rId3" Type="http://schemas.openxmlformats.org/officeDocument/2006/relationships/image" Target="../media/image53.tif"/><Relationship Id="rId4" Type="http://schemas.openxmlformats.org/officeDocument/2006/relationships/image" Target="../media/image56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jpeg"/><Relationship Id="rId3" Type="http://schemas.openxmlformats.org/officeDocument/2006/relationships/image" Target="../media/image53.tif"/><Relationship Id="rId4" Type="http://schemas.openxmlformats.org/officeDocument/2006/relationships/image" Target="../media/image57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jpeg"/><Relationship Id="rId3" Type="http://schemas.openxmlformats.org/officeDocument/2006/relationships/image" Target="../media/image58.tif"/><Relationship Id="rId4" Type="http://schemas.openxmlformats.org/officeDocument/2006/relationships/image" Target="../media/image59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tif"/><Relationship Id="rId3" Type="http://schemas.openxmlformats.org/officeDocument/2006/relationships/image" Target="../media/image61.tif"/><Relationship Id="rId4" Type="http://schemas.openxmlformats.org/officeDocument/2006/relationships/image" Target="../media/image25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tif"/><Relationship Id="rId3" Type="http://schemas.openxmlformats.org/officeDocument/2006/relationships/image" Target="../media/image63.tif"/><Relationship Id="rId4" Type="http://schemas.openxmlformats.org/officeDocument/2006/relationships/image" Target="../media/image64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5.tif"/><Relationship Id="rId3" Type="http://schemas.openxmlformats.org/officeDocument/2006/relationships/image" Target="../media/image66.tif"/><Relationship Id="rId4" Type="http://schemas.openxmlformats.org/officeDocument/2006/relationships/image" Target="../media/image67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8.tif"/><Relationship Id="rId3" Type="http://schemas.openxmlformats.org/officeDocument/2006/relationships/image" Target="../media/image69.tif"/><Relationship Id="rId4" Type="http://schemas.openxmlformats.org/officeDocument/2006/relationships/image" Target="../media/image70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71.tif"/><Relationship Id="rId7" Type="http://schemas.openxmlformats.org/officeDocument/2006/relationships/image" Target="../media/image72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73.tif"/><Relationship Id="rId5" Type="http://schemas.openxmlformats.org/officeDocument/2006/relationships/image" Target="../media/image74.tif"/><Relationship Id="rId6" Type="http://schemas.openxmlformats.org/officeDocument/2006/relationships/image" Target="../media/image75.tif"/><Relationship Id="rId7" Type="http://schemas.openxmlformats.org/officeDocument/2006/relationships/image" Target="../media/image76.tif"/><Relationship Id="rId8" Type="http://schemas.openxmlformats.org/officeDocument/2006/relationships/image" Target="../media/image77.tif"/><Relationship Id="rId9" Type="http://schemas.openxmlformats.org/officeDocument/2006/relationships/image" Target="../media/image78.tif"/><Relationship Id="rId10" Type="http://schemas.openxmlformats.org/officeDocument/2006/relationships/image" Target="../media/image79.tif"/><Relationship Id="rId11" Type="http://schemas.openxmlformats.org/officeDocument/2006/relationships/image" Target="../media/image80.tif"/><Relationship Id="rId12" Type="http://schemas.openxmlformats.org/officeDocument/2006/relationships/image" Target="../media/image81.tif"/><Relationship Id="rId13" Type="http://schemas.openxmlformats.org/officeDocument/2006/relationships/image" Target="../media/image82.tif"/><Relationship Id="rId14" Type="http://schemas.openxmlformats.org/officeDocument/2006/relationships/image" Target="../media/image83.tif"/><Relationship Id="rId15" Type="http://schemas.openxmlformats.org/officeDocument/2006/relationships/image" Target="../media/image84.tif"/><Relationship Id="rId16" Type="http://schemas.openxmlformats.org/officeDocument/2006/relationships/image" Target="../media/image85.tif"/><Relationship Id="rId17" Type="http://schemas.openxmlformats.org/officeDocument/2006/relationships/image" Target="../media/image86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jpeg"/><Relationship Id="rId3" Type="http://schemas.openxmlformats.org/officeDocument/2006/relationships/image" Target="../media/image87.tif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eg"/><Relationship Id="rId3" Type="http://schemas.openxmlformats.org/officeDocument/2006/relationships/image" Target="../media/image3.tif"/><Relationship Id="rId4" Type="http://schemas.openxmlformats.org/officeDocument/2006/relationships/image" Target="../media/image9.jpeg"/><Relationship Id="rId5" Type="http://schemas.openxmlformats.org/officeDocument/2006/relationships/image" Target="../media/image4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8.tif"/><Relationship Id="rId3" Type="http://schemas.openxmlformats.org/officeDocument/2006/relationships/image" Target="../media/image89.tif"/><Relationship Id="rId4" Type="http://schemas.openxmlformats.org/officeDocument/2006/relationships/image" Target="../media/image33.jpeg"/><Relationship Id="rId5" Type="http://schemas.openxmlformats.org/officeDocument/2006/relationships/image" Target="../media/image90.tif"/><Relationship Id="rId6" Type="http://schemas.openxmlformats.org/officeDocument/2006/relationships/image" Target="../media/image34.jpeg"/><Relationship Id="rId7" Type="http://schemas.openxmlformats.org/officeDocument/2006/relationships/image" Target="../media/image91.tif"/><Relationship Id="rId8" Type="http://schemas.openxmlformats.org/officeDocument/2006/relationships/image" Target="../media/image70.tif"/><Relationship Id="rId9" Type="http://schemas.openxmlformats.org/officeDocument/2006/relationships/image" Target="../media/image92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3.tif"/><Relationship Id="rId3" Type="http://schemas.openxmlformats.org/officeDocument/2006/relationships/image" Target="../media/image94.tif"/><Relationship Id="rId4" Type="http://schemas.openxmlformats.org/officeDocument/2006/relationships/image" Target="../media/image95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6.tif"/><Relationship Id="rId3" Type="http://schemas.openxmlformats.org/officeDocument/2006/relationships/image" Target="../media/image97.tif"/><Relationship Id="rId4" Type="http://schemas.openxmlformats.org/officeDocument/2006/relationships/image" Target="../media/image98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9.tif"/><Relationship Id="rId3" Type="http://schemas.openxmlformats.org/officeDocument/2006/relationships/image" Target="../media/image100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1.tif"/><Relationship Id="rId3" Type="http://schemas.openxmlformats.org/officeDocument/2006/relationships/image" Target="../media/image102.tif"/><Relationship Id="rId4" Type="http://schemas.openxmlformats.org/officeDocument/2006/relationships/image" Target="../media/image103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4.tif"/><Relationship Id="rId3" Type="http://schemas.openxmlformats.org/officeDocument/2006/relationships/image" Target="../media/image105.tif"/><Relationship Id="rId4" Type="http://schemas.openxmlformats.org/officeDocument/2006/relationships/image" Target="../media/image106.tif"/><Relationship Id="rId5" Type="http://schemas.openxmlformats.org/officeDocument/2006/relationships/image" Target="../media/image107.tif"/><Relationship Id="rId6" Type="http://schemas.openxmlformats.org/officeDocument/2006/relationships/image" Target="../media/image108.tif"/><Relationship Id="rId7" Type="http://schemas.openxmlformats.org/officeDocument/2006/relationships/image" Target="../media/image109.tif"/><Relationship Id="rId8" Type="http://schemas.openxmlformats.org/officeDocument/2006/relationships/image" Target="../media/image110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3.tif"/><Relationship Id="rId3" Type="http://schemas.openxmlformats.org/officeDocument/2006/relationships/image" Target="../media/image111.tif"/><Relationship Id="rId4" Type="http://schemas.openxmlformats.org/officeDocument/2006/relationships/image" Target="../media/image112.tif"/><Relationship Id="rId5" Type="http://schemas.openxmlformats.org/officeDocument/2006/relationships/image" Target="../media/image113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4.tif"/><Relationship Id="rId3" Type="http://schemas.openxmlformats.org/officeDocument/2006/relationships/image" Target="../media/image115.tif"/><Relationship Id="rId4" Type="http://schemas.openxmlformats.org/officeDocument/2006/relationships/image" Target="../media/image116.tif"/><Relationship Id="rId5" Type="http://schemas.openxmlformats.org/officeDocument/2006/relationships/image" Target="../media/image117.tif"/><Relationship Id="rId6" Type="http://schemas.openxmlformats.org/officeDocument/2006/relationships/image" Target="../media/image118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9.tif"/><Relationship Id="rId3" Type="http://schemas.openxmlformats.org/officeDocument/2006/relationships/image" Target="../media/image94.tif"/><Relationship Id="rId4" Type="http://schemas.openxmlformats.org/officeDocument/2006/relationships/image" Target="../media/image120.tif"/><Relationship Id="rId5" Type="http://schemas.openxmlformats.org/officeDocument/2006/relationships/image" Target="../media/image121.tif"/><Relationship Id="rId6" Type="http://schemas.openxmlformats.org/officeDocument/2006/relationships/image" Target="../media/image12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eg"/><Relationship Id="rId3" Type="http://schemas.openxmlformats.org/officeDocument/2006/relationships/image" Target="../media/image10.jpeg"/><Relationship Id="rId4" Type="http://schemas.openxmlformats.org/officeDocument/2006/relationships/image" Target="../media/image5.tif"/><Relationship Id="rId5" Type="http://schemas.openxmlformats.org/officeDocument/2006/relationships/image" Target="../media/image11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23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4.tif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5.tif"/><Relationship Id="rId3" Type="http://schemas.openxmlformats.org/officeDocument/2006/relationships/image" Target="../media/image12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eg"/><Relationship Id="rId3" Type="http://schemas.openxmlformats.org/officeDocument/2006/relationships/image" Target="../media/image12.jpeg"/><Relationship Id="rId4" Type="http://schemas.openxmlformats.org/officeDocument/2006/relationships/image" Target="../media/image6.tif"/><Relationship Id="rId5" Type="http://schemas.openxmlformats.org/officeDocument/2006/relationships/image" Target="../media/image13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7.tif"/><Relationship Id="rId3" Type="http://schemas.openxmlformats.org/officeDocument/2006/relationships/image" Target="../media/image128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9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单个频率、无阻尼—寻找最佳k值"/>
          <p:cNvSpPr txBox="1"/>
          <p:nvPr>
            <p:ph type="title"/>
          </p:nvPr>
        </p:nvSpPr>
        <p:spPr>
          <a:xfrm>
            <a:off x="672355" y="333824"/>
            <a:ext cx="21971001" cy="1433164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单个频率、无阻尼—寻找最佳k值</a:t>
            </a:r>
          </a:p>
        </p:txBody>
      </p:sp>
      <p:pic>
        <p:nvPicPr>
          <p:cNvPr id="172" name="701741431414_.pic.jpg" descr="701741431414_.pic.jpg"/>
          <p:cNvPicPr>
            <a:picLocks noChangeAspect="1"/>
          </p:cNvPicPr>
          <p:nvPr/>
        </p:nvPicPr>
        <p:blipFill>
          <a:blip r:embed="rId2">
            <a:extLst/>
          </a:blip>
          <a:srcRect l="5412" t="5119" r="1353" b="0"/>
          <a:stretch>
            <a:fillRect/>
          </a:stretch>
        </p:blipFill>
        <p:spPr>
          <a:xfrm>
            <a:off x="1896308" y="1848883"/>
            <a:ext cx="8439511" cy="11453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4" name="751741754806_.pic.jpg" descr="751741754806_.pic.jpg"/>
          <p:cNvPicPr>
            <a:picLocks noChangeAspect="1"/>
          </p:cNvPicPr>
          <p:nvPr/>
        </p:nvPicPr>
        <p:blipFill>
          <a:blip r:embed="rId3">
            <a:extLst/>
          </a:blip>
          <a:srcRect l="6748" t="3044" r="11028" b="8283"/>
          <a:stretch>
            <a:fillRect/>
          </a:stretch>
        </p:blipFill>
        <p:spPr>
          <a:xfrm>
            <a:off x="13601283" y="1858457"/>
            <a:ext cx="7963844" cy="11453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8" name="M=4kg, Ms=0.6kg, 外部激励频率 W=10rad/sec.       D:/RUNs/Vibration/vibra_300k_4hours_9.csv"/>
          <p:cNvSpPr txBox="1"/>
          <p:nvPr/>
        </p:nvSpPr>
        <p:spPr>
          <a:xfrm>
            <a:off x="706141" y="2802583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00735">
              <a:lnSpc>
                <a:spcPct val="100000"/>
              </a:lnSpc>
              <a:spcBef>
                <a:spcPts val="0"/>
              </a:spcBef>
              <a:defRPr i="1" sz="4074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M=4kg, Ms=0.6kg, 外部激励频率 W=10rad/sec.       D:/RUNs/Vibration/vibra_300k_4hours_9.csv</a:t>
            </a:r>
          </a:p>
        </p:txBody>
      </p:sp>
      <p:sp>
        <p:nvSpPr>
          <p:cNvPr id="239" name="分析: 单个频率、无阻尼"/>
          <p:cNvSpPr txBox="1"/>
          <p:nvPr/>
        </p:nvSpPr>
        <p:spPr>
          <a:xfrm>
            <a:off x="651277" y="859106"/>
            <a:ext cx="11250423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pc="-170" sz="8500">
                <a:solidFill>
                  <a:srgbClr val="9411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</a:rPr>
              <a:t>分析: 单个频率、无阻尼</a:t>
            </a: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58" y="4541147"/>
            <a:ext cx="11250423" cy="797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2799" y="4479789"/>
            <a:ext cx="12404368" cy="8033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M=4kg, Ms=0.6kg, 外部激励频率 W=10rad/sec.       D:/RUNs/Vibration/vibra_300k_4hours_9.csv"/>
          <p:cNvSpPr txBox="1"/>
          <p:nvPr/>
        </p:nvSpPr>
        <p:spPr>
          <a:xfrm>
            <a:off x="706141" y="2802583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00735">
              <a:lnSpc>
                <a:spcPct val="100000"/>
              </a:lnSpc>
              <a:spcBef>
                <a:spcPts val="0"/>
              </a:spcBef>
              <a:defRPr i="1" sz="4074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M=4kg, Ms=0.6kg, 外部激励频率 W=10rad/sec.       D:/RUNs/Vibration/vibra_300k_4hours_9.csv</a:t>
            </a:r>
          </a:p>
        </p:txBody>
      </p:sp>
      <p:sp>
        <p:nvSpPr>
          <p:cNvPr id="245" name="分析: 单个频率、无阻尼"/>
          <p:cNvSpPr txBox="1"/>
          <p:nvPr/>
        </p:nvSpPr>
        <p:spPr>
          <a:xfrm>
            <a:off x="651277" y="859106"/>
            <a:ext cx="11250423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pc="-170" sz="8500">
                <a:solidFill>
                  <a:srgbClr val="9411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</a:rPr>
              <a:t>分析: 单个频率、无阻尼</a:t>
            </a:r>
          </a:p>
        </p:txBody>
      </p:sp>
      <p:pic>
        <p:nvPicPr>
          <p:cNvPr id="246" name="96001741440875_.pic.jpg" descr="96001741440875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747" y="3948252"/>
            <a:ext cx="11248820" cy="892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65594" y="3768993"/>
            <a:ext cx="11614772" cy="9280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分析: 单个频率、无阻尼"/>
          <p:cNvSpPr txBox="1"/>
          <p:nvPr/>
        </p:nvSpPr>
        <p:spPr>
          <a:xfrm>
            <a:off x="651277" y="713405"/>
            <a:ext cx="11250423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pc="-170" sz="8500">
                <a:solidFill>
                  <a:srgbClr val="9411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</a:rPr>
              <a:t>分析: 单个频率、无阻尼</a:t>
            </a:r>
          </a:p>
        </p:txBody>
      </p:sp>
      <p:sp>
        <p:nvSpPr>
          <p:cNvPr id="251" name="M=4kg, Ms=0.6kg, 外部激励频率 W=10rad/sec.       D:/RUNs/Vibration/vibra_300k_4hours_9.csv"/>
          <p:cNvSpPr txBox="1"/>
          <p:nvPr/>
        </p:nvSpPr>
        <p:spPr>
          <a:xfrm>
            <a:off x="726955" y="246415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00735">
              <a:lnSpc>
                <a:spcPct val="100000"/>
              </a:lnSpc>
              <a:spcBef>
                <a:spcPts val="0"/>
              </a:spcBef>
              <a:defRPr i="1" sz="4074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M=4kg, Ms=0.6kg, 外部激励频率 W=10rad/sec.       D:/RUNs/Vibration/vibra_300k_4hours_9.csv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6015" y="4074043"/>
            <a:ext cx="12865644" cy="8331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416" y="4074043"/>
            <a:ext cx="10991870" cy="8782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SD图像提取主要频率      D:/RUNs/Vibration/vibra_300k_4hours_9.csv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PSD图像提取主要频率      D:/RUNs/Vibration/vibra_300k_4hours_9.csv</a:t>
            </a:r>
          </a:p>
        </p:txBody>
      </p:sp>
      <p:sp>
        <p:nvSpPr>
          <p:cNvPr id="256" name="多个频率、无阻尼—寻找最佳k值"/>
          <p:cNvSpPr txBox="1"/>
          <p:nvPr>
            <p:ph type="title"/>
          </p:nvPr>
        </p:nvSpPr>
        <p:spPr>
          <a:xfrm>
            <a:off x="1206500" y="774700"/>
            <a:ext cx="21971000" cy="1433163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多个频率、无阻尼—寻找最佳k值</a:t>
            </a:r>
          </a:p>
        </p:txBody>
      </p:sp>
      <p:pic>
        <p:nvPicPr>
          <p:cNvPr id="257" name="96001741440875_.pic.jpg" descr="96001741440875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776" y="3659572"/>
            <a:ext cx="11248820" cy="8921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95971741440845_.pic.jpg" descr="95971741440845_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3314" y="3591861"/>
            <a:ext cx="11185129" cy="905728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D:/RUNs/Vibration/vibra_300k_4hours_9.csv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D:/RUNs/Vibration/vibra_300k_4hours_9.csv</a:t>
            </a:r>
          </a:p>
        </p:txBody>
      </p:sp>
      <p:sp>
        <p:nvSpPr>
          <p:cNvPr id="262" name="多个频率、无阻尼—寻找最佳k值"/>
          <p:cNvSpPr txBox="1"/>
          <p:nvPr>
            <p:ph type="title"/>
          </p:nvPr>
        </p:nvSpPr>
        <p:spPr>
          <a:xfrm>
            <a:off x="1206500" y="939800"/>
            <a:ext cx="21971000" cy="1433163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多个频率、无阻尼—寻找最佳k值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4735" y="3696225"/>
            <a:ext cx="13074493" cy="9624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10.jpg" descr="10.jpg"/>
          <p:cNvPicPr>
            <a:picLocks noChangeAspect="1"/>
          </p:cNvPicPr>
          <p:nvPr/>
        </p:nvPicPr>
        <p:blipFill>
          <a:blip r:embed="rId3">
            <a:extLst/>
          </a:blip>
          <a:srcRect l="4600" t="0" r="0" b="1558"/>
          <a:stretch>
            <a:fillRect/>
          </a:stretch>
        </p:blipFill>
        <p:spPr>
          <a:xfrm>
            <a:off x="12500085" y="2935230"/>
            <a:ext cx="12657857" cy="979609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top time-1s    k=196.2 N/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Stop time-1s    k=196.2 N/m</a:t>
            </a:r>
          </a:p>
        </p:txBody>
      </p:sp>
      <p:sp>
        <p:nvSpPr>
          <p:cNvPr id="268" name="多个频率、无阻尼Matlab模拟"/>
          <p:cNvSpPr txBox="1"/>
          <p:nvPr>
            <p:ph type="title"/>
          </p:nvPr>
        </p:nvSpPr>
        <p:spPr>
          <a:xfrm>
            <a:off x="1206500" y="730877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多个频率、无阻尼Matlab模拟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31986" y="1057723"/>
            <a:ext cx="8051673" cy="2380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6.jpg" descr="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92748" y="3516664"/>
            <a:ext cx="8530149" cy="10662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4691" y="3269484"/>
            <a:ext cx="14083821" cy="998056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top time-1s    k=485.392 N/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Stop time-1s    k=485.392 N/m</a:t>
            </a:r>
          </a:p>
        </p:txBody>
      </p:sp>
      <p:sp>
        <p:nvSpPr>
          <p:cNvPr id="275" name="多个频率、无阻尼Matlab模拟"/>
          <p:cNvSpPr txBox="1"/>
          <p:nvPr>
            <p:ph type="title"/>
          </p:nvPr>
        </p:nvSpPr>
        <p:spPr>
          <a:xfrm>
            <a:off x="1206500" y="771468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多个频率、无阻尼Matlab模拟</a:t>
            </a:r>
          </a:p>
        </p:txBody>
      </p:sp>
      <p:pic>
        <p:nvPicPr>
          <p:cNvPr id="276" name="8.jpg" descr="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26511" y="3197640"/>
            <a:ext cx="9214379" cy="10619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026" y="3321212"/>
            <a:ext cx="13753267" cy="974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93800" y="722763"/>
            <a:ext cx="7581402" cy="214936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top time-1s    k=7198.86 N/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Stop time-1s    k=7198.86 N/m</a:t>
            </a:r>
          </a:p>
        </p:txBody>
      </p:sp>
      <p:sp>
        <p:nvSpPr>
          <p:cNvPr id="282" name="多个频率、无阻尼Matlab模拟"/>
          <p:cNvSpPr txBox="1"/>
          <p:nvPr>
            <p:ph type="title"/>
          </p:nvPr>
        </p:nvSpPr>
        <p:spPr>
          <a:xfrm>
            <a:off x="1206500" y="800897"/>
            <a:ext cx="21971000" cy="1433163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多个频率、无阻尼Matlab模拟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312" y="3207880"/>
            <a:ext cx="14282787" cy="1012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41242" y="565921"/>
            <a:ext cx="8015356" cy="2463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9.jpg" descr="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00294" y="3446644"/>
            <a:ext cx="8097250" cy="1012156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top time-20s    k=34351.2 N/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Stop time-20s    k=34351.2 N/m</a:t>
            </a:r>
          </a:p>
        </p:txBody>
      </p:sp>
      <p:sp>
        <p:nvSpPr>
          <p:cNvPr id="289" name="多个频率、无阻尼—寻找最佳k值"/>
          <p:cNvSpPr txBox="1"/>
          <p:nvPr>
            <p:ph type="title"/>
          </p:nvPr>
        </p:nvSpPr>
        <p:spPr>
          <a:xfrm>
            <a:off x="1206500" y="939800"/>
            <a:ext cx="21971000" cy="1433163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多个频率、无阻尼—寻找最佳k值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30197" y="961423"/>
            <a:ext cx="8861542" cy="2635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7.jpg" descr="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19088" y="3853543"/>
            <a:ext cx="8476141" cy="9768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1490" y="3723061"/>
            <a:ext cx="13324724" cy="944262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top time-1s    k=123452 N/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Stop time-1s    k=123452 N/m</a:t>
            </a:r>
          </a:p>
        </p:txBody>
      </p:sp>
      <p:sp>
        <p:nvSpPr>
          <p:cNvPr id="296" name="多个频率、无阻尼—寻找最佳k值"/>
          <p:cNvSpPr txBox="1"/>
          <p:nvPr>
            <p:ph type="title"/>
          </p:nvPr>
        </p:nvSpPr>
        <p:spPr>
          <a:xfrm>
            <a:off x="1206500" y="939800"/>
            <a:ext cx="21971000" cy="1433163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多个频率、无阻尼—寻找最佳k值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70458" y="780748"/>
            <a:ext cx="8476140" cy="2450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8.jpg" descr="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40811" y="3197640"/>
            <a:ext cx="9214379" cy="10619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998" y="3238514"/>
            <a:ext cx="14124419" cy="10009336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单个频率、无阻尼Matlab模拟"/>
          <p:cNvSpPr txBox="1"/>
          <p:nvPr>
            <p:ph type="title"/>
          </p:nvPr>
        </p:nvSpPr>
        <p:spPr>
          <a:xfrm>
            <a:off x="642475" y="626960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单个频率、无阻尼Matlab模拟</a:t>
            </a:r>
          </a:p>
        </p:txBody>
      </p:sp>
      <p:sp>
        <p:nvSpPr>
          <p:cNvPr id="177" name="外部激励频率 W=10rad/sec，Amplitude=6"/>
          <p:cNvSpPr txBox="1"/>
          <p:nvPr>
            <p:ph type="body" idx="21"/>
          </p:nvPr>
        </p:nvSpPr>
        <p:spPr>
          <a:xfrm>
            <a:off x="642475" y="2203555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外部激励频率 W=10rad/sec，Amplitude=6</a:t>
            </a:r>
          </a:p>
        </p:txBody>
      </p:sp>
      <p:pic>
        <p:nvPicPr>
          <p:cNvPr id="178" name="WeChatfba91becf4ab161afd43a0f283712fd0.jpg" descr="WeChatfba91becf4ab161afd43a0f283712fd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622" y="3583240"/>
            <a:ext cx="9548009" cy="8086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WeChat1e54ac027aef93e46f0b72401ad6555a.jpg" descr="WeChat1e54ac027aef93e46f0b72401ad6555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2159" y="12192958"/>
            <a:ext cx="17295185" cy="9966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WeChat17e0cdd5b14f9595c0949f0afbccaa4e.jpg"/>
          <p:cNvGrpSpPr/>
          <p:nvPr/>
        </p:nvGrpSpPr>
        <p:grpSpPr>
          <a:xfrm>
            <a:off x="14288168" y="1144882"/>
            <a:ext cx="9416080" cy="3693526"/>
            <a:chOff x="0" y="0"/>
            <a:chExt cx="9416079" cy="3693525"/>
          </a:xfrm>
        </p:grpSpPr>
        <p:pic>
          <p:nvPicPr>
            <p:cNvPr id="181" name="WeChat17e0cdd5b14f9595c0949f0afbccaa4e.jpg" descr="WeChat17e0cdd5b14f9595c0949f0afbccaa4e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1663" b="49948"/>
            <a:stretch>
              <a:fillRect/>
            </a:stretch>
          </p:blipFill>
          <p:spPr>
            <a:xfrm>
              <a:off x="127000" y="88900"/>
              <a:ext cx="9162080" cy="33633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0" name="WeChat17e0cdd5b14f9595c0949f0afbccaa4e.jpg" descr="WeChat17e0cdd5b14f9595c0949f0afbccaa4e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9416080" cy="3693527"/>
            </a:xfrm>
            <a:prstGeom prst="rect">
              <a:avLst/>
            </a:prstGeom>
            <a:effectLst/>
          </p:spPr>
        </p:pic>
      </p:grpSp>
      <p:pic>
        <p:nvPicPr>
          <p:cNvPr id="18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98371" y="4996933"/>
            <a:ext cx="12065001" cy="771682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单个频率、有阻尼Matlab模拟"/>
          <p:cNvSpPr txBox="1"/>
          <p:nvPr>
            <p:ph type="title"/>
          </p:nvPr>
        </p:nvSpPr>
        <p:spPr>
          <a:xfrm>
            <a:off x="821742" y="514763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单个频率、有阻尼Matlab模拟</a:t>
            </a:r>
          </a:p>
        </p:txBody>
      </p:sp>
      <p:sp>
        <p:nvSpPr>
          <p:cNvPr id="30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4" name="m=1kg，外部激励频率 W=10rad/sec"/>
          <p:cNvSpPr txBox="1"/>
          <p:nvPr/>
        </p:nvSpPr>
        <p:spPr>
          <a:xfrm>
            <a:off x="13958160" y="806787"/>
            <a:ext cx="873671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m=1kg，外部激励频率 W=10rad/sec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106" y="5428809"/>
            <a:ext cx="11191699" cy="7931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8015" y="2109925"/>
            <a:ext cx="10409882" cy="3158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02698" y="5428809"/>
            <a:ext cx="11191700" cy="7931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45117" y="2125865"/>
            <a:ext cx="10830068" cy="3126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单个频率、有阻尼-无阻尼T-K图对比"/>
          <p:cNvSpPr txBox="1"/>
          <p:nvPr>
            <p:ph type="title"/>
          </p:nvPr>
        </p:nvSpPr>
        <p:spPr>
          <a:xfrm>
            <a:off x="821742" y="514763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单个频率、有阻尼-无阻尼T-K图对比</a:t>
            </a:r>
          </a:p>
        </p:txBody>
      </p:sp>
      <p:sp>
        <p:nvSpPr>
          <p:cNvPr id="31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" name="C=0, 外部激励频率 W=10rad/sec"/>
          <p:cNvSpPr txBox="1"/>
          <p:nvPr/>
        </p:nvSpPr>
        <p:spPr>
          <a:xfrm>
            <a:off x="1639843" y="2132663"/>
            <a:ext cx="899800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C=0, 外部激励频率 W=10rad/sec</a:t>
            </a:r>
          </a:p>
        </p:txBody>
      </p:sp>
      <p:sp>
        <p:nvSpPr>
          <p:cNvPr id="313" name="C=10Ns/m,外部激励频率 W=10rad/sec"/>
          <p:cNvSpPr txBox="1"/>
          <p:nvPr/>
        </p:nvSpPr>
        <p:spPr>
          <a:xfrm>
            <a:off x="12914137" y="2132663"/>
            <a:ext cx="1060064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C=10Ns/m,外部激励频率 W=10rad/sec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7150" y="3268115"/>
            <a:ext cx="12114614" cy="9918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39717" y="10760447"/>
            <a:ext cx="8350940" cy="11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31" y="3308031"/>
            <a:ext cx="12150226" cy="9838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04826" y="10696802"/>
            <a:ext cx="8042509" cy="1252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单个频率、有阻尼Matlab模拟"/>
          <p:cNvSpPr txBox="1"/>
          <p:nvPr>
            <p:ph type="title"/>
          </p:nvPr>
        </p:nvSpPr>
        <p:spPr>
          <a:xfrm>
            <a:off x="821742" y="514763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单个频率、有阻尼Matlab模拟</a:t>
            </a:r>
          </a:p>
        </p:txBody>
      </p:sp>
      <p:sp>
        <p:nvSpPr>
          <p:cNvPr id="3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1" name="m=1kg，外部激励频率 W=10rad/sec"/>
          <p:cNvSpPr txBox="1"/>
          <p:nvPr/>
        </p:nvSpPr>
        <p:spPr>
          <a:xfrm>
            <a:off x="13958160" y="806787"/>
            <a:ext cx="873671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m=1kg，外部激励频率 W=10rad/sec</a:t>
            </a:r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7403" y="5653702"/>
            <a:ext cx="10773326" cy="7634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36057" y="2269000"/>
            <a:ext cx="10409881" cy="2931204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=10Ns/m,外部激励频率 W=10rad/sec"/>
          <p:cNvSpPr txBox="1"/>
          <p:nvPr/>
        </p:nvSpPr>
        <p:spPr>
          <a:xfrm>
            <a:off x="1255537" y="2132663"/>
            <a:ext cx="1060064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C=10Ns/m,外部激励频率 W=10rad/sec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750" y="3268115"/>
            <a:ext cx="12114614" cy="9918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63617" y="10760447"/>
            <a:ext cx="8350940" cy="1125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4240" y="7285090"/>
            <a:ext cx="20615520" cy="6200004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单个频率、有阻尼-寻找最佳k值"/>
          <p:cNvSpPr txBox="1"/>
          <p:nvPr>
            <p:ph type="title"/>
          </p:nvPr>
        </p:nvSpPr>
        <p:spPr>
          <a:xfrm>
            <a:off x="821742" y="387502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单个频率、有阻尼-寻找最佳k值</a:t>
            </a:r>
          </a:p>
        </p:txBody>
      </p:sp>
      <p:sp>
        <p:nvSpPr>
          <p:cNvPr id="33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714" y="1858727"/>
            <a:ext cx="8635695" cy="5994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15659" y="1756201"/>
            <a:ext cx="7955276" cy="5452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WeChat4f94df2471e2901492e6faec988225de.jpg" descr="WeChat4f94df2471e2901492e6faec988225d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17412" y="219219"/>
            <a:ext cx="4212368" cy="7226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修正质量前后：单个频率、有阻尼-无阻尼T-K图对比"/>
          <p:cNvSpPr txBox="1"/>
          <p:nvPr>
            <p:ph type="title"/>
          </p:nvPr>
        </p:nvSpPr>
        <p:spPr>
          <a:xfrm>
            <a:off x="821742" y="514763"/>
            <a:ext cx="21971001" cy="1434949"/>
          </a:xfrm>
          <a:prstGeom prst="rect">
            <a:avLst/>
          </a:prstGeom>
        </p:spPr>
        <p:txBody>
          <a:bodyPr/>
          <a:lstStyle/>
          <a:p>
            <a:pPr defTabSz="2145738">
              <a:defRPr b="0" spc="-149" sz="7480"/>
            </a:pPr>
            <a:r>
              <a:rPr>
                <a:solidFill>
                  <a:srgbClr val="941100"/>
                </a:solidFill>
              </a:rPr>
              <a:t>修正质量前后</a:t>
            </a:r>
            <a:r>
              <a:t>：单个频率、有阻尼-无阻尼T-K图对比</a:t>
            </a:r>
          </a:p>
        </p:txBody>
      </p:sp>
      <p:sp>
        <p:nvSpPr>
          <p:cNvPr id="3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7" name="C=0, 外部激励频率 W=1.4HZ"/>
          <p:cNvSpPr txBox="1"/>
          <p:nvPr/>
        </p:nvSpPr>
        <p:spPr>
          <a:xfrm>
            <a:off x="1639843" y="2132663"/>
            <a:ext cx="795924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C=0, 外部激励频率 W=1.4HZ</a:t>
            </a:r>
          </a:p>
        </p:txBody>
      </p:sp>
      <p:sp>
        <p:nvSpPr>
          <p:cNvPr id="338" name="C=50Ns/m,外部激励频率 W=1.4HZ"/>
          <p:cNvSpPr txBox="1"/>
          <p:nvPr/>
        </p:nvSpPr>
        <p:spPr>
          <a:xfrm>
            <a:off x="12914137" y="2132663"/>
            <a:ext cx="956188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C=50Ns/m,外部激励频率 W=1.4HZ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6931" y="3268115"/>
            <a:ext cx="12184793" cy="9856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83" y="3268115"/>
            <a:ext cx="12172668" cy="9856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修正质量前后：单个频率、有阻尼对比"/>
          <p:cNvSpPr txBox="1"/>
          <p:nvPr>
            <p:ph type="title"/>
          </p:nvPr>
        </p:nvSpPr>
        <p:spPr>
          <a:xfrm>
            <a:off x="821742" y="514763"/>
            <a:ext cx="21971001" cy="1434949"/>
          </a:xfrm>
          <a:prstGeom prst="rect">
            <a:avLst/>
          </a:prstGeom>
        </p:spPr>
        <p:txBody>
          <a:bodyPr/>
          <a:lstStyle/>
          <a:p>
            <a:pPr defTabSz="2145738">
              <a:defRPr b="0" spc="-149" sz="7480"/>
            </a:pPr>
            <a:r>
              <a:rPr>
                <a:solidFill>
                  <a:srgbClr val="941100"/>
                </a:solidFill>
              </a:rPr>
              <a:t>修正质量前后</a:t>
            </a:r>
            <a:r>
              <a:t>：单个频率、有阻尼对比</a:t>
            </a:r>
          </a:p>
        </p:txBody>
      </p:sp>
      <p:sp>
        <p:nvSpPr>
          <p:cNvPr id="343" name="Slide Number"/>
          <p:cNvSpPr txBox="1"/>
          <p:nvPr>
            <p:ph type="sldNum" sz="quarter" idx="4294967295"/>
          </p:nvPr>
        </p:nvSpPr>
        <p:spPr>
          <a:xfrm>
            <a:off x="22570004" y="13112814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4663" y="7922344"/>
            <a:ext cx="11836401" cy="577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74663" y="2037285"/>
            <a:ext cx="11836401" cy="577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WeChatc990860c452f2be7467e95c838e7a59f.jpg" descr="WeChatc990860c452f2be7467e95c838e7a59f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2586" y="2197471"/>
            <a:ext cx="6386327" cy="10955625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c=50Ns/m"/>
          <p:cNvSpPr txBox="1"/>
          <p:nvPr/>
        </p:nvSpPr>
        <p:spPr>
          <a:xfrm>
            <a:off x="7865184" y="4322173"/>
            <a:ext cx="295320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c=50Ns/m</a:t>
            </a:r>
          </a:p>
        </p:txBody>
      </p:sp>
      <p:sp>
        <p:nvSpPr>
          <p:cNvPr id="348" name="k=500N/m"/>
          <p:cNvSpPr txBox="1"/>
          <p:nvPr/>
        </p:nvSpPr>
        <p:spPr>
          <a:xfrm>
            <a:off x="7853602" y="10176150"/>
            <a:ext cx="297637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k=500N/m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2522463"/>
            <a:ext cx="24384001" cy="511375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修正质量前后：单个频率、有阻尼-无阻尼对比"/>
          <p:cNvSpPr txBox="1"/>
          <p:nvPr>
            <p:ph type="title"/>
          </p:nvPr>
        </p:nvSpPr>
        <p:spPr>
          <a:xfrm>
            <a:off x="821742" y="514763"/>
            <a:ext cx="21971001" cy="1434949"/>
          </a:xfrm>
          <a:prstGeom prst="rect">
            <a:avLst/>
          </a:prstGeom>
        </p:spPr>
        <p:txBody>
          <a:bodyPr/>
          <a:lstStyle/>
          <a:p>
            <a:pPr defTabSz="2145738">
              <a:defRPr b="0" spc="-149" sz="7480"/>
            </a:pPr>
            <a:r>
              <a:rPr>
                <a:solidFill>
                  <a:srgbClr val="941100"/>
                </a:solidFill>
              </a:rPr>
              <a:t>修正质量前后</a:t>
            </a:r>
            <a:r>
              <a:t>：单个频率、有阻尼-无阻尼对比</a:t>
            </a:r>
          </a:p>
        </p:txBody>
      </p:sp>
      <p:sp>
        <p:nvSpPr>
          <p:cNvPr id="35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7846486"/>
            <a:ext cx="24384001" cy="5125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83426" y="8445913"/>
            <a:ext cx="6528043" cy="1786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38090" y="2681222"/>
            <a:ext cx="6912729" cy="1786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3098" y="13075"/>
            <a:ext cx="12700001" cy="679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0" t="1997" r="12695" b="0"/>
          <a:stretch>
            <a:fillRect/>
          </a:stretch>
        </p:blipFill>
        <p:spPr>
          <a:xfrm>
            <a:off x="442059" y="2826511"/>
            <a:ext cx="10366566" cy="10848684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受迫振动Matlab模拟"/>
          <p:cNvSpPr txBox="1"/>
          <p:nvPr>
            <p:ph type="title"/>
          </p:nvPr>
        </p:nvSpPr>
        <p:spPr>
          <a:xfrm>
            <a:off x="812574" y="496427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受迫振动Matlab模拟</a:t>
            </a:r>
          </a:p>
        </p:txBody>
      </p:sp>
      <p:sp>
        <p:nvSpPr>
          <p:cNvPr id="360" name="m=1kg, k=1N/m, 激励频率 W=0，初速度0.5m/s"/>
          <p:cNvSpPr txBox="1"/>
          <p:nvPr>
            <p:ph type="body" idx="21"/>
          </p:nvPr>
        </p:nvSpPr>
        <p:spPr>
          <a:xfrm>
            <a:off x="469674" y="1805694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m=1kg, k=1N/m, 激励频率 W=0，初速度0.5m/s</a:t>
            </a:r>
          </a:p>
        </p:txBody>
      </p:sp>
      <p:sp>
        <p:nvSpPr>
          <p:cNvPr id="3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1434" y="6572339"/>
            <a:ext cx="12795200" cy="6761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7940" y="42755"/>
            <a:ext cx="11597031" cy="595553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受迫振动Matlab模拟"/>
          <p:cNvSpPr txBox="1"/>
          <p:nvPr>
            <p:ph type="title"/>
          </p:nvPr>
        </p:nvSpPr>
        <p:spPr>
          <a:xfrm>
            <a:off x="812574" y="496427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受迫振动Matlab模拟</a:t>
            </a:r>
          </a:p>
        </p:txBody>
      </p:sp>
      <p:sp>
        <p:nvSpPr>
          <p:cNvPr id="366" name="m=1kg, k=1N/m, 外部激励频率 W=0.5rad/sec"/>
          <p:cNvSpPr txBox="1"/>
          <p:nvPr>
            <p:ph type="body" idx="21"/>
          </p:nvPr>
        </p:nvSpPr>
        <p:spPr>
          <a:xfrm>
            <a:off x="812574" y="1881894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m=1kg, k=1N/m, 外部激励频率 W=0.5rad/sec</a:t>
            </a:r>
          </a:p>
        </p:txBody>
      </p:sp>
      <p:sp>
        <p:nvSpPr>
          <p:cNvPr id="36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0" t="1997" r="12695" b="0"/>
          <a:stretch>
            <a:fillRect/>
          </a:stretch>
        </p:blipFill>
        <p:spPr>
          <a:xfrm>
            <a:off x="442059" y="2826511"/>
            <a:ext cx="10366566" cy="10848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80820" y="6007365"/>
            <a:ext cx="13499070" cy="7133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1997" r="12695" b="0"/>
          <a:stretch>
            <a:fillRect/>
          </a:stretch>
        </p:blipFill>
        <p:spPr>
          <a:xfrm>
            <a:off x="442059" y="2826511"/>
            <a:ext cx="10366566" cy="10848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7940" y="80855"/>
            <a:ext cx="11290768" cy="5798258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受迫振动Matlab模拟"/>
          <p:cNvSpPr txBox="1"/>
          <p:nvPr>
            <p:ph type="title"/>
          </p:nvPr>
        </p:nvSpPr>
        <p:spPr>
          <a:xfrm>
            <a:off x="812574" y="496427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受迫振动Matlab模拟</a:t>
            </a:r>
          </a:p>
        </p:txBody>
      </p:sp>
      <p:sp>
        <p:nvSpPr>
          <p:cNvPr id="374" name="m=1kg, k=1N/m, 外部激励频率 W=1rad/sec"/>
          <p:cNvSpPr txBox="1"/>
          <p:nvPr>
            <p:ph type="body" idx="21"/>
          </p:nvPr>
        </p:nvSpPr>
        <p:spPr>
          <a:xfrm>
            <a:off x="812574" y="1815221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m=1kg, k=1N/m, 外部激励频率 W=1rad/sec</a:t>
            </a:r>
          </a:p>
        </p:txBody>
      </p:sp>
      <p:sp>
        <p:nvSpPr>
          <p:cNvPr id="3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4283" y="5912274"/>
            <a:ext cx="13310278" cy="7033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单个频率、无阻尼Matlab模拟"/>
          <p:cNvSpPr txBox="1"/>
          <p:nvPr>
            <p:ph type="title"/>
          </p:nvPr>
        </p:nvSpPr>
        <p:spPr>
          <a:xfrm>
            <a:off x="703749" y="482754"/>
            <a:ext cx="21971001" cy="1370637"/>
          </a:xfrm>
          <a:prstGeom prst="rect">
            <a:avLst/>
          </a:prstGeom>
        </p:spPr>
        <p:txBody>
          <a:bodyPr/>
          <a:lstStyle>
            <a:lvl1pPr defTabSz="2048204">
              <a:defRPr b="0" spc="-142" sz="7140"/>
            </a:lvl1pPr>
          </a:lstStyle>
          <a:p>
            <a:pPr/>
            <a:r>
              <a:t>单个频率、无阻尼Matlab模拟</a:t>
            </a:r>
          </a:p>
        </p:txBody>
      </p:sp>
      <p:sp>
        <p:nvSpPr>
          <p:cNvPr id="187" name="m=1kg，外部激励频率 W=10rad/sec"/>
          <p:cNvSpPr txBox="1"/>
          <p:nvPr>
            <p:ph type="body" idx="21"/>
          </p:nvPr>
        </p:nvSpPr>
        <p:spPr>
          <a:xfrm>
            <a:off x="863715" y="1824623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m=1kg，外部激励频率 W=10rad/sec</a:t>
            </a:r>
          </a:p>
        </p:txBody>
      </p:sp>
      <p:pic>
        <p:nvPicPr>
          <p:cNvPr id="188" name="741741683960_.pic.jpg" descr="741741683960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529" y="5183674"/>
            <a:ext cx="9615055" cy="8283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WeChatbabc8afa95bf0bff0e0188dc56d6d65f.jpg" descr="WeChatbabc8afa95bf0bff0e0188dc56d6d65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125" y="2774238"/>
            <a:ext cx="7013479" cy="207466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10412" y="6691801"/>
            <a:ext cx="12053593" cy="6369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WeChat41adf38000d5e56a01158632a077f4a2.jpg" descr="WeChat41adf38000d5e56a01158632a077f4a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31341" y="140248"/>
            <a:ext cx="9396567" cy="6369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1997" r="12695" b="0"/>
          <a:stretch>
            <a:fillRect/>
          </a:stretch>
        </p:blipFill>
        <p:spPr>
          <a:xfrm>
            <a:off x="442059" y="2826511"/>
            <a:ext cx="10366566" cy="10848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7940" y="80855"/>
            <a:ext cx="11283467" cy="5794509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受迫振动Matlab模拟"/>
          <p:cNvSpPr txBox="1"/>
          <p:nvPr>
            <p:ph type="title"/>
          </p:nvPr>
        </p:nvSpPr>
        <p:spPr>
          <a:xfrm>
            <a:off x="812574" y="496427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受迫振动Matlab模拟</a:t>
            </a:r>
          </a:p>
        </p:txBody>
      </p:sp>
      <p:sp>
        <p:nvSpPr>
          <p:cNvPr id="381" name="m=1kg, k=1N/m, 外部激励频率 W=2rad/sec"/>
          <p:cNvSpPr txBox="1"/>
          <p:nvPr>
            <p:ph type="body" idx="21"/>
          </p:nvPr>
        </p:nvSpPr>
        <p:spPr>
          <a:xfrm>
            <a:off x="812574" y="1869194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m=1kg, k=1N/m, 外部激励频率 W=2rad/sec</a:t>
            </a:r>
          </a:p>
        </p:txBody>
      </p:sp>
      <p:sp>
        <p:nvSpPr>
          <p:cNvPr id="38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76589" y="5846510"/>
            <a:ext cx="13839770" cy="7313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1997" r="12695" b="0"/>
          <a:stretch>
            <a:fillRect/>
          </a:stretch>
        </p:blipFill>
        <p:spPr>
          <a:xfrm>
            <a:off x="442059" y="2826511"/>
            <a:ext cx="10366566" cy="10848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7940" y="42755"/>
            <a:ext cx="11283467" cy="579450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受迫振动Matlab模拟"/>
          <p:cNvSpPr txBox="1"/>
          <p:nvPr>
            <p:ph type="title"/>
          </p:nvPr>
        </p:nvSpPr>
        <p:spPr>
          <a:xfrm>
            <a:off x="812574" y="496427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受迫振动Matlab模拟</a:t>
            </a:r>
          </a:p>
        </p:txBody>
      </p:sp>
      <p:sp>
        <p:nvSpPr>
          <p:cNvPr id="388" name="m=1kg, k=1N/m, 外部激励频率 W=10rad/sec"/>
          <p:cNvSpPr txBox="1"/>
          <p:nvPr>
            <p:ph type="body" idx="21"/>
          </p:nvPr>
        </p:nvSpPr>
        <p:spPr>
          <a:xfrm>
            <a:off x="812574" y="1869194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m=1kg, k=1N/m, 外部激励频率 W=10rad/sec</a:t>
            </a:r>
          </a:p>
        </p:txBody>
      </p:sp>
      <p:sp>
        <p:nvSpPr>
          <p:cNvPr id="3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3270" y="5824970"/>
            <a:ext cx="13908170" cy="7349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多个频率、有阻尼Matlab模拟"/>
          <p:cNvSpPr txBox="1"/>
          <p:nvPr>
            <p:ph type="title"/>
          </p:nvPr>
        </p:nvSpPr>
        <p:spPr>
          <a:xfrm>
            <a:off x="642475" y="543703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多个频率、有阻尼Matlab模拟</a:t>
            </a:r>
          </a:p>
        </p:txBody>
      </p:sp>
      <p:sp>
        <p:nvSpPr>
          <p:cNvPr id="393" name="PSD提取频率—外部激励频率"/>
          <p:cNvSpPr txBox="1"/>
          <p:nvPr>
            <p:ph type="body" idx="21"/>
          </p:nvPr>
        </p:nvSpPr>
        <p:spPr>
          <a:xfrm>
            <a:off x="642475" y="2355185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PSD提取频率—外部激励频率</a:t>
            </a:r>
          </a:p>
        </p:txBody>
      </p:sp>
      <p:sp>
        <p:nvSpPr>
          <p:cNvPr id="39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5" name="891742496457_.pic.jpg" descr="891742496457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290" y="5628063"/>
            <a:ext cx="10918389" cy="6994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88653" y="2439846"/>
            <a:ext cx="13319065" cy="9323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9313" y="3666498"/>
            <a:ext cx="9258748" cy="1807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多个频率、有阻尼Matlab模拟"/>
          <p:cNvSpPr txBox="1"/>
          <p:nvPr>
            <p:ph type="title"/>
          </p:nvPr>
        </p:nvSpPr>
        <p:spPr>
          <a:xfrm>
            <a:off x="642475" y="543703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多个频率、有阻尼Matlab模拟</a:t>
            </a:r>
          </a:p>
        </p:txBody>
      </p:sp>
      <p:sp>
        <p:nvSpPr>
          <p:cNvPr id="400" name="PSD提取频率—外部激励频率"/>
          <p:cNvSpPr txBox="1"/>
          <p:nvPr>
            <p:ph type="body" idx="21"/>
          </p:nvPr>
        </p:nvSpPr>
        <p:spPr>
          <a:xfrm>
            <a:off x="642475" y="2129352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PSD提取频率—外部激励频率</a:t>
            </a:r>
          </a:p>
        </p:txBody>
      </p:sp>
      <p:sp>
        <p:nvSpPr>
          <p:cNvPr id="40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67" y="3112641"/>
            <a:ext cx="11757881" cy="9917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83860" y="3058523"/>
            <a:ext cx="11886209" cy="10025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07640" y="140096"/>
            <a:ext cx="3987801" cy="331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多个频率、有阻尼Matlab模拟-不同阻尼1vs10"/>
          <p:cNvSpPr txBox="1"/>
          <p:nvPr>
            <p:ph type="title"/>
          </p:nvPr>
        </p:nvSpPr>
        <p:spPr>
          <a:xfrm>
            <a:off x="791620" y="593418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多个频率、有阻尼Matlab模拟-不同阻尼1vs10</a:t>
            </a:r>
          </a:p>
        </p:txBody>
      </p:sp>
      <p:sp>
        <p:nvSpPr>
          <p:cNvPr id="4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328" y="1850505"/>
            <a:ext cx="9670705" cy="365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588" y="5746521"/>
            <a:ext cx="11368185" cy="7362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23192" y="2530272"/>
            <a:ext cx="12576516" cy="10048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多个频率、有阻尼Matlab模拟-不同阻尼1vs1000"/>
          <p:cNvSpPr txBox="1"/>
          <p:nvPr>
            <p:ph type="title"/>
          </p:nvPr>
        </p:nvSpPr>
        <p:spPr>
          <a:xfrm>
            <a:off x="791620" y="593418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多个频率、有阻尼Matlab模拟-不同阻尼1vs1000</a:t>
            </a:r>
          </a:p>
        </p:txBody>
      </p:sp>
      <p:sp>
        <p:nvSpPr>
          <p:cNvPr id="41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6767" y="2986131"/>
            <a:ext cx="12035986" cy="9859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798" y="1831777"/>
            <a:ext cx="10417781" cy="3838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550" y="5794202"/>
            <a:ext cx="11470277" cy="742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振动传递率T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振动传递率T</a:t>
            </a:r>
          </a:p>
        </p:txBody>
      </p:sp>
      <p:sp>
        <p:nvSpPr>
          <p:cNvPr id="419" name="m=4.2kg, 外部激励频率 W=10rad/sec"/>
          <p:cNvSpPr txBox="1"/>
          <p:nvPr>
            <p:ph type="body" idx="21"/>
          </p:nvPr>
        </p:nvSpPr>
        <p:spPr>
          <a:xfrm>
            <a:off x="812574" y="1981460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m=4.2kg, 外部激励频率 W=10rad/sec</a:t>
            </a:r>
          </a:p>
        </p:txBody>
      </p:sp>
      <p:sp>
        <p:nvSpPr>
          <p:cNvPr id="4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6701" y="3169275"/>
            <a:ext cx="11618938" cy="965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478" y="3234945"/>
            <a:ext cx="11491269" cy="9527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07873" y="1275228"/>
            <a:ext cx="3764386" cy="1397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951742824920_.pic_hd.jpg" descr="951742824920_.pic_hd.jpg"/>
          <p:cNvPicPr>
            <a:picLocks noChangeAspect="1"/>
          </p:cNvPicPr>
          <p:nvPr/>
        </p:nvPicPr>
        <p:blipFill>
          <a:blip r:embed="rId2">
            <a:extLst/>
          </a:blip>
          <a:srcRect l="17671" t="28943" r="28262" b="37421"/>
          <a:stretch>
            <a:fillRect/>
          </a:stretch>
        </p:blipFill>
        <p:spPr>
          <a:xfrm>
            <a:off x="549828" y="1562907"/>
            <a:ext cx="7305384" cy="3177153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减振"/>
          <p:cNvSpPr txBox="1"/>
          <p:nvPr>
            <p:ph type="title"/>
          </p:nvPr>
        </p:nvSpPr>
        <p:spPr>
          <a:xfrm>
            <a:off x="812574" y="534613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减振</a:t>
            </a:r>
          </a:p>
        </p:txBody>
      </p:sp>
      <p:sp>
        <p:nvSpPr>
          <p:cNvPr id="4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8" name="961742824921_.pic_hd.jpg" descr="961742824921_.pic_hd.jpg"/>
          <p:cNvPicPr>
            <a:picLocks noChangeAspect="1"/>
          </p:cNvPicPr>
          <p:nvPr/>
        </p:nvPicPr>
        <p:blipFill>
          <a:blip r:embed="rId3">
            <a:extLst/>
          </a:blip>
          <a:srcRect l="17481" t="22497" r="48414" b="20589"/>
          <a:stretch>
            <a:fillRect/>
          </a:stretch>
        </p:blipFill>
        <p:spPr>
          <a:xfrm>
            <a:off x="1240090" y="7968818"/>
            <a:ext cx="3993205" cy="491560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抑制振源强度…"/>
          <p:cNvSpPr txBox="1"/>
          <p:nvPr/>
        </p:nvSpPr>
        <p:spPr>
          <a:xfrm>
            <a:off x="1276495" y="4937189"/>
            <a:ext cx="5147574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marL="796395" indent="-796395" defTabSz="2362200">
              <a:lnSpc>
                <a:spcPct val="100000"/>
              </a:lnSpc>
              <a:spcBef>
                <a:spcPts val="1300"/>
              </a:spcBef>
              <a:buSzPct val="100000"/>
              <a:buAutoNum type="arabicPeriod" startAt="1"/>
              <a:defRPr sz="39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抑制振源强度</a:t>
            </a:r>
          </a:p>
          <a:p>
            <a:pPr marL="796395" indent="-796395" defTabSz="2362200">
              <a:lnSpc>
                <a:spcPct val="100000"/>
              </a:lnSpc>
              <a:spcBef>
                <a:spcPts val="1300"/>
              </a:spcBef>
              <a:buSzPct val="100000"/>
              <a:buAutoNum type="arabicPeriod" startAt="1"/>
              <a:defRPr sz="39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隔振</a:t>
            </a:r>
          </a:p>
          <a:p>
            <a:pPr marL="796395" indent="-796395" defTabSz="2362200">
              <a:lnSpc>
                <a:spcPct val="100000"/>
              </a:lnSpc>
              <a:spcBef>
                <a:spcPts val="1300"/>
              </a:spcBef>
              <a:buSzPct val="100000"/>
              <a:buAutoNum type="arabicPeriod" startAt="1"/>
              <a:defRPr sz="39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消振</a:t>
            </a:r>
          </a:p>
        </p:txBody>
      </p:sp>
      <p:pic>
        <p:nvPicPr>
          <p:cNvPr id="430" name="971742824923_.pic_hd.jpg" descr="971742824923_.pic_hd.jpg"/>
          <p:cNvPicPr>
            <a:picLocks noChangeAspect="1"/>
          </p:cNvPicPr>
          <p:nvPr/>
        </p:nvPicPr>
        <p:blipFill>
          <a:blip r:embed="rId4">
            <a:extLst/>
          </a:blip>
          <a:srcRect l="886" t="50988" r="24331" b="35013"/>
          <a:stretch>
            <a:fillRect/>
          </a:stretch>
        </p:blipFill>
        <p:spPr>
          <a:xfrm>
            <a:off x="8794249" y="1267785"/>
            <a:ext cx="14422692" cy="2185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971742824923_.pic_hd.jpg" descr="971742824923_.pic_hd.jpg"/>
          <p:cNvPicPr>
            <a:picLocks noChangeAspect="1"/>
          </p:cNvPicPr>
          <p:nvPr/>
        </p:nvPicPr>
        <p:blipFill>
          <a:blip r:embed="rId4">
            <a:extLst/>
          </a:blip>
          <a:srcRect l="77526" t="39584" r="6790" b="36154"/>
          <a:stretch>
            <a:fillRect/>
          </a:stretch>
        </p:blipFill>
        <p:spPr>
          <a:xfrm>
            <a:off x="6023526" y="8262178"/>
            <a:ext cx="3233441" cy="4049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1001742825735_.pic.jpg" descr="1001742825735_.pic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37924" y="4099980"/>
            <a:ext cx="11363054" cy="3723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389" t="0" r="0" b="0"/>
          <a:stretch>
            <a:fillRect/>
          </a:stretch>
        </p:blipFill>
        <p:spPr>
          <a:xfrm>
            <a:off x="11780962" y="8466060"/>
            <a:ext cx="7825532" cy="198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187835" y="10773592"/>
            <a:ext cx="9635663" cy="1989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K的范围"/>
          <p:cNvSpPr txBox="1"/>
          <p:nvPr>
            <p:ph type="title"/>
          </p:nvPr>
        </p:nvSpPr>
        <p:spPr>
          <a:xfrm>
            <a:off x="465338" y="302248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K的范围</a:t>
            </a:r>
          </a:p>
        </p:txBody>
      </p:sp>
      <p:sp>
        <p:nvSpPr>
          <p:cNvPr id="43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8" name="1211743134943_.pic.jpg" descr="1211743134943_.pic.jpg"/>
          <p:cNvPicPr>
            <a:picLocks noChangeAspect="1"/>
          </p:cNvPicPr>
          <p:nvPr/>
        </p:nvPicPr>
        <p:blipFill>
          <a:blip r:embed="rId2">
            <a:extLst/>
          </a:blip>
          <a:srcRect l="10563" t="22579" r="6033" b="2860"/>
          <a:stretch>
            <a:fillRect/>
          </a:stretch>
        </p:blipFill>
        <p:spPr>
          <a:xfrm>
            <a:off x="501017" y="1583101"/>
            <a:ext cx="7964370" cy="1177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1221743134943_.pic.jpg" descr="1221743134943_.pic.jpg"/>
          <p:cNvPicPr>
            <a:picLocks noChangeAspect="1"/>
          </p:cNvPicPr>
          <p:nvPr/>
        </p:nvPicPr>
        <p:blipFill>
          <a:blip r:embed="rId3">
            <a:extLst/>
          </a:blip>
          <a:srcRect l="8143" t="8340" r="8143" b="8340"/>
          <a:stretch>
            <a:fillRect/>
          </a:stretch>
        </p:blipFill>
        <p:spPr>
          <a:xfrm>
            <a:off x="8888347" y="525660"/>
            <a:ext cx="8267746" cy="12664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03583" y="1284838"/>
            <a:ext cx="1393199" cy="888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65001" y="8006381"/>
            <a:ext cx="2912079" cy="843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553489" y="6824465"/>
            <a:ext cx="3426571" cy="99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883562" y="4731591"/>
            <a:ext cx="3298624" cy="1072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553489" y="9455233"/>
            <a:ext cx="2015460" cy="1072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068422" y="11476751"/>
            <a:ext cx="1608080" cy="1072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000805" y="3091211"/>
            <a:ext cx="2747636" cy="738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025918" y="12700776"/>
            <a:ext cx="4385491" cy="738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478092" y="381899"/>
            <a:ext cx="3577366" cy="666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7396015" y="2409226"/>
            <a:ext cx="6751702" cy="511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508794" y="4000265"/>
            <a:ext cx="4048161" cy="561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7553489" y="6126000"/>
            <a:ext cx="6436754" cy="511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7526161" y="10812988"/>
            <a:ext cx="6325734" cy="511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7553489" y="8933719"/>
            <a:ext cx="4227014" cy="511792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遍历D和d"/>
          <p:cNvSpPr txBox="1"/>
          <p:nvPr/>
        </p:nvSpPr>
        <p:spPr>
          <a:xfrm>
            <a:off x="20534103" y="1392496"/>
            <a:ext cx="1875232" cy="6731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遍历D和d</a:t>
            </a:r>
          </a:p>
        </p:txBody>
      </p:sp>
      <p:sp>
        <p:nvSpPr>
          <p:cNvPr id="455" name="遍历N"/>
          <p:cNvSpPr txBox="1"/>
          <p:nvPr/>
        </p:nvSpPr>
        <p:spPr>
          <a:xfrm>
            <a:off x="20161606" y="9792699"/>
            <a:ext cx="1220522" cy="6731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遍历N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11173" r="1046" b="9277"/>
          <a:stretch>
            <a:fillRect/>
          </a:stretch>
        </p:blipFill>
        <p:spPr>
          <a:xfrm>
            <a:off x="138266" y="2190568"/>
            <a:ext cx="19075651" cy="10910943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单根弹簧—Kmin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单根弹簧—Kmin</a:t>
            </a:r>
          </a:p>
        </p:txBody>
      </p:sp>
      <p:sp>
        <p:nvSpPr>
          <p:cNvPr id="4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113" t="3426" r="1065" b="1709"/>
          <a:stretch>
            <a:fillRect/>
          </a:stretch>
        </p:blipFill>
        <p:spPr>
          <a:xfrm>
            <a:off x="17515640" y="5347746"/>
            <a:ext cx="6777401" cy="7960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35669" y="552246"/>
            <a:ext cx="14446814" cy="2718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单个频率、无阻尼Matlab模拟"/>
          <p:cNvSpPr txBox="1"/>
          <p:nvPr>
            <p:ph type="title"/>
          </p:nvPr>
        </p:nvSpPr>
        <p:spPr>
          <a:xfrm>
            <a:off x="703749" y="482754"/>
            <a:ext cx="21971001" cy="1370637"/>
          </a:xfrm>
          <a:prstGeom prst="rect">
            <a:avLst/>
          </a:prstGeom>
        </p:spPr>
        <p:txBody>
          <a:bodyPr/>
          <a:lstStyle>
            <a:lvl1pPr defTabSz="2048204">
              <a:defRPr b="0" spc="-142" sz="7140"/>
            </a:lvl1pPr>
          </a:lstStyle>
          <a:p>
            <a:pPr/>
            <a:r>
              <a:t>单个频率、无阻尼Matlab模拟</a:t>
            </a:r>
          </a:p>
        </p:txBody>
      </p:sp>
      <p:sp>
        <p:nvSpPr>
          <p:cNvPr id="195" name="m=1kg，外部激励频率 W=10rad/sec"/>
          <p:cNvSpPr txBox="1"/>
          <p:nvPr>
            <p:ph type="body" idx="21"/>
          </p:nvPr>
        </p:nvSpPr>
        <p:spPr>
          <a:xfrm>
            <a:off x="863715" y="1824623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m=1kg，外部激励频率 W=10rad/sec</a:t>
            </a:r>
          </a:p>
        </p:txBody>
      </p:sp>
      <p:pic>
        <p:nvPicPr>
          <p:cNvPr id="196" name="741741683960_.pic.jpg" descr="741741683960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529" y="5183674"/>
            <a:ext cx="9615055" cy="828388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04843" y="6757658"/>
            <a:ext cx="12150300" cy="6420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WeChatc34c708412a1aeeba173a1f888018dac.jpg" descr="WeChatc34c708412a1aeeba173a1f888018da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48298" y="132065"/>
            <a:ext cx="9615055" cy="6517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6018" y="2686312"/>
            <a:ext cx="7474077" cy="2240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单根弹簧—Kmin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单根弹簧—Kmin</a:t>
            </a:r>
          </a:p>
        </p:txBody>
      </p:sp>
      <p:sp>
        <p:nvSpPr>
          <p:cNvPr id="4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0726" y="2840114"/>
            <a:ext cx="17375443" cy="3236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496" y="1682041"/>
            <a:ext cx="17432301" cy="1122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0812" y="6513963"/>
            <a:ext cx="6961133" cy="4120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3634" y="11009845"/>
            <a:ext cx="14776370" cy="1695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rcRect l="15006" t="3594" r="19403" b="22768"/>
          <a:stretch>
            <a:fillRect/>
          </a:stretch>
        </p:blipFill>
        <p:spPr>
          <a:xfrm>
            <a:off x="8118433" y="6345301"/>
            <a:ext cx="6632169" cy="4457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07099" y="5042600"/>
            <a:ext cx="8987629" cy="735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258954" y="2686966"/>
            <a:ext cx="3764386" cy="1397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653610" y="140999"/>
            <a:ext cx="5334001" cy="173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增大空间限制-原长+伸长量小于50cm"/>
          <p:cNvSpPr txBox="1"/>
          <p:nvPr>
            <p:ph type="title"/>
          </p:nvPr>
        </p:nvSpPr>
        <p:spPr>
          <a:xfrm>
            <a:off x="791620" y="593418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增大空间限制-原长+伸长量小于50cm</a:t>
            </a:r>
          </a:p>
        </p:txBody>
      </p:sp>
      <p:sp>
        <p:nvSpPr>
          <p:cNvPr id="4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487" y="1969414"/>
            <a:ext cx="15060145" cy="1706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95" y="3717157"/>
            <a:ext cx="11682662" cy="9570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46320" y="3808004"/>
            <a:ext cx="11546287" cy="9388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321" y="5732529"/>
            <a:ext cx="11489573" cy="7440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440" y="2041955"/>
            <a:ext cx="10484377" cy="367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64616" y="3000738"/>
            <a:ext cx="12116661" cy="9681392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增大空间限制-原长+伸长量小于50cm"/>
          <p:cNvSpPr txBox="1"/>
          <p:nvPr>
            <p:ph type="title"/>
          </p:nvPr>
        </p:nvSpPr>
        <p:spPr>
          <a:xfrm>
            <a:off x="791620" y="593418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增大空间限制-原长+伸长量小于50cm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0395" y="2927578"/>
            <a:ext cx="11702184" cy="9515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676" y="2892117"/>
            <a:ext cx="11702185" cy="9586336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增大空间限制-原长+伸长量小于50cm"/>
          <p:cNvSpPr txBox="1"/>
          <p:nvPr>
            <p:ph type="title"/>
          </p:nvPr>
        </p:nvSpPr>
        <p:spPr>
          <a:xfrm>
            <a:off x="791620" y="593418"/>
            <a:ext cx="21971001" cy="1434949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增大空间限制-原长+伸长量小于50cm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准零刚度隔离器（Quasi-zero Stiffness, QZS）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准零刚度隔离器（Quasi-zero Stiffness, QZS）</a:t>
            </a:r>
          </a:p>
        </p:txBody>
      </p:sp>
      <p:sp>
        <p:nvSpPr>
          <p:cNvPr id="4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8469" y="4455392"/>
            <a:ext cx="13585169" cy="5436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0160" y="1848573"/>
            <a:ext cx="15317363" cy="248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7692" y="1848573"/>
            <a:ext cx="5715905" cy="878153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Apply: Acoustic cloaking 声隐身 、Acoustic metamaterials 声超材料…"/>
          <p:cNvSpPr txBox="1"/>
          <p:nvPr/>
        </p:nvSpPr>
        <p:spPr>
          <a:xfrm>
            <a:off x="531876" y="11693655"/>
            <a:ext cx="23320248" cy="159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775969">
              <a:lnSpc>
                <a:spcPct val="100000"/>
              </a:lnSpc>
              <a:spcBef>
                <a:spcPts val="0"/>
              </a:spcBef>
              <a:defRPr sz="4136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Apply</a:t>
            </a:r>
            <a:r>
              <a:t>: Acoustic cloaking 声隐身 、Acoustic metamaterials 声超材料</a:t>
            </a:r>
          </a:p>
          <a:p>
            <a:pPr defTabSz="775969">
              <a:lnSpc>
                <a:spcPct val="100000"/>
              </a:lnSpc>
              <a:spcBef>
                <a:spcPts val="0"/>
              </a:spcBef>
              <a:defRPr sz="4136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          隐身潜艇、超声成像的分辨率和准确性；制造高性能的声学隐身材料，提高建筑物的隔音效果</a:t>
            </a:r>
          </a:p>
        </p:txBody>
      </p:sp>
      <p:sp>
        <p:nvSpPr>
          <p:cNvPr id="497" name="This mechanical metamaterial can significantly shield vibrations over almost the entire measured frequency band, from as low as 0.1–25 Hz."/>
          <p:cNvSpPr txBox="1"/>
          <p:nvPr/>
        </p:nvSpPr>
        <p:spPr>
          <a:xfrm>
            <a:off x="465579" y="10207828"/>
            <a:ext cx="17766525" cy="1598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784225">
              <a:lnSpc>
                <a:spcPct val="100000"/>
              </a:lnSpc>
              <a:spcBef>
                <a:spcPts val="0"/>
              </a:spcBef>
              <a:defRPr sz="418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This mechanical metamaterial can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significantly shield vibrations</a:t>
            </a:r>
            <a:r>
              <a:t> over almost the entire measured frequency band, from as low as 0.1–25 Hz.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准零刚度隔离器（Quasi-zero Stiffness, QZS）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准零刚度隔离器（Quasi-zero Stiffness, QZS）</a:t>
            </a:r>
          </a:p>
        </p:txBody>
      </p:sp>
      <p:sp>
        <p:nvSpPr>
          <p:cNvPr id="500" name="✨The payload does  not “feel” the input mechanical energy."/>
          <p:cNvSpPr txBox="1"/>
          <p:nvPr>
            <p:ph type="body" idx="21"/>
          </p:nvPr>
        </p:nvSpPr>
        <p:spPr>
          <a:xfrm>
            <a:off x="812574" y="1887796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b="0"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✨</a:t>
            </a:r>
            <a:r>
              <a:rPr u="sng"/>
              <a:t>The payload does  not “feel” the input mechanical energy.</a:t>
            </a:r>
          </a:p>
        </p:txBody>
      </p:sp>
      <p:sp>
        <p:nvSpPr>
          <p:cNvPr id="50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2" name="✨allow the energy to circulate between the shell and the energy source"/>
          <p:cNvSpPr txBox="1"/>
          <p:nvPr/>
        </p:nvSpPr>
        <p:spPr>
          <a:xfrm>
            <a:off x="812574" y="2755864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✨</a:t>
            </a:r>
            <a:r>
              <a:rPr u="sng"/>
              <a:t>allow the energy to circulate between the shell and the energy source</a:t>
            </a:r>
          </a:p>
        </p:txBody>
      </p:sp>
      <p:sp>
        <p:nvSpPr>
          <p:cNvPr id="503" name="Energy bypass ——“deviate”…"/>
          <p:cNvSpPr txBox="1"/>
          <p:nvPr/>
        </p:nvSpPr>
        <p:spPr>
          <a:xfrm>
            <a:off x="783871" y="4215295"/>
            <a:ext cx="22816258" cy="2786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Energy bypass</a:t>
            </a:r>
            <a:r>
              <a:t> ——“deviate”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</a:p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>
                <a:solidFill>
                  <a:schemeClr val="accent6">
                    <a:satOff val="-16844"/>
                    <a:lumOff val="-30747"/>
                  </a:schemeClr>
                </a:solidFill>
              </a:rPr>
              <a:t>Requires</a:t>
            </a:r>
            <a:r>
              <a:t>:materials to be rigorously distributed in spacefollowing preciously defined mathematical expressions.</a:t>
            </a:r>
          </a:p>
        </p:txBody>
      </p:sp>
      <p:sp>
        <p:nvSpPr>
          <p:cNvPr id="504" name="Energy localization ——“confine”（ a local resonance）…"/>
          <p:cNvSpPr txBox="1"/>
          <p:nvPr/>
        </p:nvSpPr>
        <p:spPr>
          <a:xfrm>
            <a:off x="756598" y="7526711"/>
            <a:ext cx="22554981" cy="549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Energy localization</a:t>
            </a:r>
            <a:r>
              <a:t> ——“confine”（ a local resonance）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</a:p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>
                <a:solidFill>
                  <a:schemeClr val="accent6">
                    <a:satOff val="-16844"/>
                    <a:lumOff val="-30747"/>
                  </a:schemeClr>
                </a:solidFill>
              </a:rPr>
              <a:t>Requires</a:t>
            </a:r>
            <a:r>
              <a:t>: using a local resonance usually performs well in a limited frequency regime and at a specific frequency.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</a:p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In a practical application, the localized energy is easily transferred into other forms, such as heat or electromagnetic radiation, which might have a band effect on the surrounding environment.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准零刚度隔离器（Quasi-zero Stiffness, QZS）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准零刚度隔离器（Quasi-zero Stiffness, QZS）</a:t>
            </a:r>
          </a:p>
        </p:txBody>
      </p:sp>
      <p:sp>
        <p:nvSpPr>
          <p:cNvPr id="5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946" y="2119801"/>
            <a:ext cx="12424656" cy="10569822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θdecreases—stored in the system…"/>
          <p:cNvSpPr txBox="1"/>
          <p:nvPr/>
        </p:nvSpPr>
        <p:spPr>
          <a:xfrm>
            <a:off x="13198859" y="9551700"/>
            <a:ext cx="10915960" cy="1575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θdecreases—stored in the system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θincreases—released to the surroundings</a:t>
            </a:r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37459" y="2111472"/>
            <a:ext cx="4873947" cy="4392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56091" y="4451588"/>
            <a:ext cx="4792221" cy="704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22664" y="4532579"/>
            <a:ext cx="1510274" cy="542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180575" y="3189941"/>
            <a:ext cx="5784996" cy="766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927578" y="6886630"/>
            <a:ext cx="11458522" cy="704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719942" y="8162438"/>
            <a:ext cx="9873794" cy="977604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A dynamic input force F ( t )…"/>
          <p:cNvSpPr txBox="1"/>
          <p:nvPr/>
        </p:nvSpPr>
        <p:spPr>
          <a:xfrm>
            <a:off x="14639028" y="11152594"/>
            <a:ext cx="7612381" cy="203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lumOff val="-29866"/>
                  </a:schemeClr>
                </a:solidFill>
              </a:defRPr>
            </a:pPr>
            <a:r>
              <a:t>A dynamic input force F ( t )</a:t>
            </a:r>
          </a:p>
          <a:p>
            <a:pPr algn="ctr"/>
            <a:r>
              <a:t>-a constant force Mg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准零刚度隔离器（Quasi-zero Stiffness, QZS）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准零刚度隔离器（Quasi-zero Stiffness, QZS）</a:t>
            </a:r>
          </a:p>
        </p:txBody>
      </p:sp>
      <p:sp>
        <p:nvSpPr>
          <p:cNvPr id="519" name="负载质量M&gt;&gt;隔离器m   本文 M≈10m"/>
          <p:cNvSpPr txBox="1"/>
          <p:nvPr>
            <p:ph type="body" idx="21"/>
          </p:nvPr>
        </p:nvSpPr>
        <p:spPr>
          <a:xfrm>
            <a:off x="876074" y="1803008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负载质量M&gt;&gt;隔离器m   本文 M≈10m</a:t>
            </a:r>
          </a:p>
        </p:txBody>
      </p:sp>
      <p:sp>
        <p:nvSpPr>
          <p:cNvPr id="5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70164" y="1996006"/>
            <a:ext cx="5598727" cy="8601503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Curable resin ——framework of the sample"/>
          <p:cNvSpPr txBox="1"/>
          <p:nvPr/>
        </p:nvSpPr>
        <p:spPr>
          <a:xfrm>
            <a:off x="358496" y="8182857"/>
            <a:ext cx="13751934" cy="803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Curable resin</a:t>
            </a:r>
            <a:r>
              <a:t> ——framework of the sample</a:t>
            </a:r>
          </a:p>
        </p:txBody>
      </p:sp>
      <p:sp>
        <p:nvSpPr>
          <p:cNvPr id="523" name="Rubber stoppers ——keep the hinge tight."/>
          <p:cNvSpPr txBox="1"/>
          <p:nvPr/>
        </p:nvSpPr>
        <p:spPr>
          <a:xfrm>
            <a:off x="820098" y="10029303"/>
            <a:ext cx="10945741" cy="96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Rubber stoppers</a:t>
            </a:r>
            <a:r>
              <a:t> ——keep the hinge tight.</a:t>
            </a:r>
          </a:p>
        </p:txBody>
      </p:sp>
      <p:sp>
        <p:nvSpPr>
          <p:cNvPr id="524" name="Stainless-steel rods ——as hinges to join the elements together"/>
          <p:cNvSpPr txBox="1"/>
          <p:nvPr/>
        </p:nvSpPr>
        <p:spPr>
          <a:xfrm>
            <a:off x="375707" y="9040555"/>
            <a:ext cx="17382228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Stainless-steel rods</a:t>
            </a:r>
            <a:r>
              <a:t> ——as hinges to join the elements together</a:t>
            </a:r>
          </a:p>
        </p:txBody>
      </p:sp>
      <p:sp>
        <p:nvSpPr>
          <p:cNvPr id="525" name="K1——UFSP12-1.2-90"/>
          <p:cNvSpPr txBox="1"/>
          <p:nvPr/>
        </p:nvSpPr>
        <p:spPr>
          <a:xfrm>
            <a:off x="826663" y="11998237"/>
            <a:ext cx="6880485" cy="803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K1</a:t>
            </a:r>
            <a:r>
              <a:t>——UFSP12-1.2-90 </a:t>
            </a:r>
          </a:p>
        </p:txBody>
      </p:sp>
      <p:sp>
        <p:nvSpPr>
          <p:cNvPr id="526" name="Springs utilized ——MiSUMi-VONA"/>
          <p:cNvSpPr txBox="1"/>
          <p:nvPr/>
        </p:nvSpPr>
        <p:spPr>
          <a:xfrm>
            <a:off x="774980" y="11013770"/>
            <a:ext cx="10675036" cy="96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Springs utilized</a:t>
            </a:r>
            <a:r>
              <a:t> ——MiSUMi-VONA</a:t>
            </a:r>
          </a:p>
        </p:txBody>
      </p:sp>
      <p:sp>
        <p:nvSpPr>
          <p:cNvPr id="527" name="K2——WFSP9-1.2-30"/>
          <p:cNvSpPr txBox="1"/>
          <p:nvPr/>
        </p:nvSpPr>
        <p:spPr>
          <a:xfrm>
            <a:off x="7903388" y="11998237"/>
            <a:ext cx="8794459" cy="803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K2</a:t>
            </a:r>
            <a:r>
              <a:t>——WFSP9-1.2-30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0339" y="2876993"/>
            <a:ext cx="5086896" cy="4745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4564" y="2876993"/>
            <a:ext cx="4484716" cy="4745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16608" y="2876993"/>
            <a:ext cx="4281785" cy="4781006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algorithm (GA)"/>
          <p:cNvSpPr txBox="1"/>
          <p:nvPr/>
        </p:nvSpPr>
        <p:spPr>
          <a:xfrm>
            <a:off x="18601523" y="11093784"/>
            <a:ext cx="400903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algorithm (GA)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准零刚度隔离器（Quasi-zero Stiffness, QZS）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准零刚度隔离器（Quasi-zero Stiffness, QZS）</a:t>
            </a:r>
          </a:p>
        </p:txBody>
      </p:sp>
      <p:sp>
        <p:nvSpPr>
          <p:cNvPr id="5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5" name="In our experiment, M ≈10 m. Therefore, the performance in ultra-low frequency is not as good as higher frequency."/>
          <p:cNvSpPr txBox="1"/>
          <p:nvPr/>
        </p:nvSpPr>
        <p:spPr>
          <a:xfrm>
            <a:off x="471013" y="11758190"/>
            <a:ext cx="23125652" cy="159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pPr>
            <a:r>
              <a:t>In our experiment, M ≈10 m. Therefore, the performance in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ultra-low frequency</a:t>
            </a:r>
            <a:r>
              <a:t> is not as good as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higher frequency</a:t>
            </a:r>
            <a:r>
              <a:t>.</a:t>
            </a:r>
          </a:p>
        </p:txBody>
      </p:sp>
      <p:sp>
        <p:nvSpPr>
          <p:cNvPr id="536" name="The present mechanical metamaterial has absolute-zero-stiffness and thus can function as a vibration isolator for the full frequency band."/>
          <p:cNvSpPr txBox="1"/>
          <p:nvPr/>
        </p:nvSpPr>
        <p:spPr>
          <a:xfrm>
            <a:off x="443021" y="10232135"/>
            <a:ext cx="23012858" cy="14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4400">
                <a:latin typeface="AppleGothic 일반체"/>
                <a:ea typeface="AppleGothic 일반체"/>
                <a:cs typeface="AppleGothic 일반체"/>
                <a:sym typeface="AppleGothic 일반체"/>
              </a:defRPr>
            </a:lvl1pPr>
          </a:lstStyle>
          <a:p>
            <a:pPr/>
            <a:r>
              <a:t>The present mechanical metamaterial has absolute-zero-stiffness and thus can function as a vibration isolator for the full frequency band.</a:t>
            </a: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006" y="1810520"/>
            <a:ext cx="11620501" cy="811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13885" y="2343685"/>
            <a:ext cx="11815036" cy="6474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30811" y="8963579"/>
            <a:ext cx="4534864" cy="890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931570" y="5629337"/>
            <a:ext cx="7239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24648" y="9009550"/>
            <a:ext cx="1747674" cy="753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3" y="10042936"/>
            <a:ext cx="15031556" cy="2910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20148" y="3197204"/>
            <a:ext cx="10359387" cy="8486326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疑惑"/>
          <p:cNvSpPr txBox="1"/>
          <p:nvPr>
            <p:ph type="title"/>
          </p:nvPr>
        </p:nvSpPr>
        <p:spPr>
          <a:xfrm>
            <a:off x="790015" y="1079972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疑惑</a:t>
            </a:r>
          </a:p>
        </p:txBody>
      </p:sp>
      <p:sp>
        <p:nvSpPr>
          <p:cNvPr id="546" name="1. 低频部分的阻尼规律对应不上"/>
          <p:cNvSpPr txBox="1"/>
          <p:nvPr>
            <p:ph type="body" idx="21"/>
          </p:nvPr>
        </p:nvSpPr>
        <p:spPr>
          <a:xfrm>
            <a:off x="784518" y="2974405"/>
            <a:ext cx="10014628" cy="11390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61340">
              <a:defRPr b="0" i="1" sz="5508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1. 低频部分的阻尼规律对应不上</a:t>
            </a:r>
          </a:p>
        </p:txBody>
      </p:sp>
      <p:sp>
        <p:nvSpPr>
          <p:cNvPr id="5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8" name="2.传递函数—奇怪"/>
          <p:cNvSpPr txBox="1"/>
          <p:nvPr/>
        </p:nvSpPr>
        <p:spPr>
          <a:xfrm>
            <a:off x="825996" y="4294381"/>
            <a:ext cx="9957072" cy="102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536575">
              <a:lnSpc>
                <a:spcPct val="100000"/>
              </a:lnSpc>
              <a:spcBef>
                <a:spcPts val="0"/>
              </a:spcBef>
              <a:defRPr i="1" sz="526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2.传递函数—奇怪</a:t>
            </a:r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41244" y="996218"/>
            <a:ext cx="6516659" cy="1602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10028" r="220" b="0"/>
          <a:stretch>
            <a:fillRect/>
          </a:stretch>
        </p:blipFill>
        <p:spPr>
          <a:xfrm>
            <a:off x="17779193" y="604440"/>
            <a:ext cx="5475713" cy="2385889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3.旋绕比范围的确定"/>
          <p:cNvSpPr txBox="1"/>
          <p:nvPr/>
        </p:nvSpPr>
        <p:spPr>
          <a:xfrm>
            <a:off x="813296" y="5655499"/>
            <a:ext cx="9957072" cy="1026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536575">
              <a:lnSpc>
                <a:spcPct val="100000"/>
              </a:lnSpc>
              <a:spcBef>
                <a:spcPts val="0"/>
              </a:spcBef>
              <a:defRPr i="1" sz="526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3.旋绕比范围的确定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6733" y="8086987"/>
            <a:ext cx="11420399" cy="1967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单个频率、无阻尼Matlab模拟"/>
          <p:cNvSpPr txBox="1"/>
          <p:nvPr>
            <p:ph type="title"/>
          </p:nvPr>
        </p:nvSpPr>
        <p:spPr>
          <a:xfrm>
            <a:off x="703749" y="482754"/>
            <a:ext cx="21971001" cy="1370637"/>
          </a:xfrm>
          <a:prstGeom prst="rect">
            <a:avLst/>
          </a:prstGeom>
        </p:spPr>
        <p:txBody>
          <a:bodyPr/>
          <a:lstStyle>
            <a:lvl1pPr defTabSz="2048204">
              <a:defRPr b="0" spc="-142" sz="7140"/>
            </a:lvl1pPr>
          </a:lstStyle>
          <a:p>
            <a:pPr/>
            <a:r>
              <a:t>单个频率、无阻尼Matlab模拟</a:t>
            </a:r>
          </a:p>
        </p:txBody>
      </p:sp>
      <p:sp>
        <p:nvSpPr>
          <p:cNvPr id="203" name="m=1kg，外部激励频率 W=10rad/sec"/>
          <p:cNvSpPr txBox="1"/>
          <p:nvPr>
            <p:ph type="body" idx="21"/>
          </p:nvPr>
        </p:nvSpPr>
        <p:spPr>
          <a:xfrm>
            <a:off x="886567" y="1801771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m=1kg，外部激励频率 W=10rad/sec</a:t>
            </a:r>
          </a:p>
        </p:txBody>
      </p:sp>
      <p:pic>
        <p:nvPicPr>
          <p:cNvPr id="204" name="741741683960_.pic.jpg" descr="741741683960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529" y="5183674"/>
            <a:ext cx="9615055" cy="8283886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WeChate832cba5059067943430804ad57ac305.jpg" descr="WeChate832cba5059067943430804ad57ac30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0628" y="2665927"/>
            <a:ext cx="7793912" cy="2276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2177" y="7088616"/>
            <a:ext cx="11472178" cy="6062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WeChatf3d12738502d2dd43de37140d49dbd05.jpg" descr="WeChatf3d12738502d2dd43de37140d49dbd0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53539" y="314752"/>
            <a:ext cx="9857052" cy="6682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弹簧测试"/>
          <p:cNvSpPr txBox="1"/>
          <p:nvPr>
            <p:ph type="title"/>
          </p:nvPr>
        </p:nvSpPr>
        <p:spPr>
          <a:xfrm>
            <a:off x="812574" y="6109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弹簧测试</a:t>
            </a:r>
          </a:p>
        </p:txBody>
      </p:sp>
      <p:sp>
        <p:nvSpPr>
          <p:cNvPr id="555" name="pt_board"/>
          <p:cNvSpPr txBox="1"/>
          <p:nvPr>
            <p:ph type="body" idx="21"/>
          </p:nvPr>
        </p:nvSpPr>
        <p:spPr>
          <a:xfrm>
            <a:off x="2032297" y="10972000"/>
            <a:ext cx="2440566" cy="8330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pt_board</a:t>
            </a:r>
          </a:p>
        </p:txBody>
      </p:sp>
      <p:sp>
        <p:nvSpPr>
          <p:cNvPr id="55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7" name="1561745494020_.pic_hd.jpg" descr="1561745494020_.pic_hd.jpg"/>
          <p:cNvPicPr>
            <a:picLocks noChangeAspect="1"/>
          </p:cNvPicPr>
          <p:nvPr/>
        </p:nvPicPr>
        <p:blipFill>
          <a:blip r:embed="rId2">
            <a:extLst/>
          </a:blip>
          <a:srcRect l="5731" t="22652" r="11173" b="12882"/>
          <a:stretch>
            <a:fillRect/>
          </a:stretch>
        </p:blipFill>
        <p:spPr>
          <a:xfrm>
            <a:off x="328206" y="3684190"/>
            <a:ext cx="5645600" cy="5839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1571745494023_.pic_hd.jpg" descr="1571745494023_.pic_h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3026" y="3194675"/>
            <a:ext cx="5392373" cy="7189830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Spring"/>
          <p:cNvSpPr txBox="1"/>
          <p:nvPr/>
        </p:nvSpPr>
        <p:spPr>
          <a:xfrm>
            <a:off x="7482055" y="10972000"/>
            <a:ext cx="2440566" cy="833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Spring</a:t>
            </a:r>
          </a:p>
        </p:txBody>
      </p:sp>
      <p:pic>
        <p:nvPicPr>
          <p:cNvPr id="5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64671" y="2541130"/>
            <a:ext cx="12328008" cy="9625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T vibration"/>
          <p:cNvSpPr txBox="1"/>
          <p:nvPr>
            <p:ph type="title"/>
          </p:nvPr>
        </p:nvSpPr>
        <p:spPr>
          <a:xfrm>
            <a:off x="812574" y="483975"/>
            <a:ext cx="21971001" cy="143495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PT vibration</a:t>
            </a:r>
          </a:p>
        </p:txBody>
      </p:sp>
      <p:sp>
        <p:nvSpPr>
          <p:cNvPr id="563" name="轴向 VS 径向"/>
          <p:cNvSpPr txBox="1"/>
          <p:nvPr>
            <p:ph type="body" idx="21"/>
          </p:nvPr>
        </p:nvSpPr>
        <p:spPr>
          <a:xfrm>
            <a:off x="836439" y="2081477"/>
            <a:ext cx="21279719" cy="8625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1066800"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轴向 VS 径向</a:t>
            </a:r>
          </a:p>
        </p:txBody>
      </p:sp>
      <p:sp>
        <p:nvSpPr>
          <p:cNvPr id="5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7769" y="2490750"/>
            <a:ext cx="12631511" cy="10353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1541745494017_.pic_hd.jpg" descr="1541745494017_.pic_h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0693" y="3411413"/>
            <a:ext cx="5670402" cy="7560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1561745494020_.pic_hd.jpg" descr="1561745494020_.pic_hd.jpg"/>
          <p:cNvPicPr>
            <a:picLocks noChangeAspect="1"/>
          </p:cNvPicPr>
          <p:nvPr/>
        </p:nvPicPr>
        <p:blipFill>
          <a:blip r:embed="rId4">
            <a:extLst/>
          </a:blip>
          <a:srcRect l="5731" t="22652" r="11173" b="12882"/>
          <a:stretch>
            <a:fillRect/>
          </a:stretch>
        </p:blipFill>
        <p:spPr>
          <a:xfrm>
            <a:off x="205521" y="4398871"/>
            <a:ext cx="5118651" cy="5294734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pt_board"/>
          <p:cNvSpPr txBox="1"/>
          <p:nvPr/>
        </p:nvSpPr>
        <p:spPr>
          <a:xfrm>
            <a:off x="1313540" y="10227573"/>
            <a:ext cx="2440566" cy="833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pt_board</a:t>
            </a:r>
          </a:p>
        </p:txBody>
      </p:sp>
      <p:sp>
        <p:nvSpPr>
          <p:cNvPr id="569" name="pt_board_r"/>
          <p:cNvSpPr txBox="1"/>
          <p:nvPr/>
        </p:nvSpPr>
        <p:spPr>
          <a:xfrm>
            <a:off x="6754209" y="11619521"/>
            <a:ext cx="2585761" cy="830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17244">
              <a:lnSpc>
                <a:spcPct val="100000"/>
              </a:lnSpc>
              <a:spcBef>
                <a:spcPts val="0"/>
              </a:spcBef>
              <a:defRPr i="1" sz="4158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pt_board_r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准零刚度隔离器（Quasi-zero Stiffness, QZS）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准零刚度隔离器（Quasi-zero Stiffness, QZS）</a:t>
            </a:r>
          </a:p>
        </p:txBody>
      </p:sp>
      <p:sp>
        <p:nvSpPr>
          <p:cNvPr id="5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振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振</a:t>
            </a:r>
          </a:p>
        </p:txBody>
      </p:sp>
      <p:sp>
        <p:nvSpPr>
          <p:cNvPr id="575" name="m"/>
          <p:cNvSpPr txBox="1"/>
          <p:nvPr>
            <p:ph type="body" idx="21"/>
          </p:nvPr>
        </p:nvSpPr>
        <p:spPr>
          <a:xfrm>
            <a:off x="812574" y="1981460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5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振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振</a:t>
            </a:r>
          </a:p>
        </p:txBody>
      </p:sp>
      <p:sp>
        <p:nvSpPr>
          <p:cNvPr id="579" name="m"/>
          <p:cNvSpPr txBox="1"/>
          <p:nvPr>
            <p:ph type="body" idx="21"/>
          </p:nvPr>
        </p:nvSpPr>
        <p:spPr>
          <a:xfrm>
            <a:off x="812574" y="1981460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5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振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振</a:t>
            </a:r>
          </a:p>
        </p:txBody>
      </p:sp>
      <p:sp>
        <p:nvSpPr>
          <p:cNvPr id="583" name="m"/>
          <p:cNvSpPr txBox="1"/>
          <p:nvPr>
            <p:ph type="body" idx="21"/>
          </p:nvPr>
        </p:nvSpPr>
        <p:spPr>
          <a:xfrm>
            <a:off x="812574" y="1981460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5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振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振</a:t>
            </a:r>
          </a:p>
        </p:txBody>
      </p:sp>
      <p:sp>
        <p:nvSpPr>
          <p:cNvPr id="587" name="m"/>
          <p:cNvSpPr txBox="1"/>
          <p:nvPr>
            <p:ph type="body" idx="21"/>
          </p:nvPr>
        </p:nvSpPr>
        <p:spPr>
          <a:xfrm>
            <a:off x="812574" y="1981460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58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振"/>
          <p:cNvSpPr txBox="1"/>
          <p:nvPr>
            <p:ph type="title"/>
          </p:nvPr>
        </p:nvSpPr>
        <p:spPr>
          <a:xfrm>
            <a:off x="812574" y="293475"/>
            <a:ext cx="21971001" cy="1434950"/>
          </a:xfrm>
          <a:prstGeom prst="rect">
            <a:avLst/>
          </a:prstGeom>
        </p:spPr>
        <p:txBody>
          <a:bodyPr/>
          <a:lstStyle>
            <a:lvl1pPr defTabSz="2145738">
              <a:defRPr b="0" spc="-149" sz="7480"/>
            </a:lvl1pPr>
          </a:lstStyle>
          <a:p>
            <a:pPr/>
            <a:r>
              <a:t>振</a:t>
            </a:r>
          </a:p>
        </p:txBody>
      </p:sp>
      <p:sp>
        <p:nvSpPr>
          <p:cNvPr id="591" name="m"/>
          <p:cNvSpPr txBox="1"/>
          <p:nvPr>
            <p:ph type="body" idx="21"/>
          </p:nvPr>
        </p:nvSpPr>
        <p:spPr>
          <a:xfrm>
            <a:off x="812574" y="1981460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5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Back u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9025" y="4249349"/>
            <a:ext cx="11486931" cy="7078359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m=1kg，外部激励频率 W=1rad/sec，Amplitude=6"/>
          <p:cNvSpPr txBox="1"/>
          <p:nvPr>
            <p:ph type="body" idx="21"/>
          </p:nvPr>
        </p:nvSpPr>
        <p:spPr>
          <a:xfrm>
            <a:off x="976258" y="2955436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m=1kg，外部激励频率 W=1rad/sec，Amplitude=6</a:t>
            </a:r>
          </a:p>
        </p:txBody>
      </p:sp>
      <p:sp>
        <p:nvSpPr>
          <p:cNvPr id="5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212" y="4772872"/>
            <a:ext cx="12000424" cy="634175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总结：单个频率、无阻尼"/>
          <p:cNvSpPr txBox="1"/>
          <p:nvPr/>
        </p:nvSpPr>
        <p:spPr>
          <a:xfrm>
            <a:off x="826294" y="752912"/>
            <a:ext cx="11751311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pc="-170" sz="8500">
                <a:solidFill>
                  <a:srgbClr val="9411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</a:rPr>
              <a:t>总结：单个频率、无阻尼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单个频率、无阻尼Matlab模拟"/>
          <p:cNvSpPr txBox="1"/>
          <p:nvPr>
            <p:ph type="title"/>
          </p:nvPr>
        </p:nvSpPr>
        <p:spPr>
          <a:xfrm>
            <a:off x="703749" y="482754"/>
            <a:ext cx="21971001" cy="1370637"/>
          </a:xfrm>
          <a:prstGeom prst="rect">
            <a:avLst/>
          </a:prstGeom>
        </p:spPr>
        <p:txBody>
          <a:bodyPr/>
          <a:lstStyle>
            <a:lvl1pPr defTabSz="2048204">
              <a:defRPr b="0" spc="-142" sz="7140"/>
            </a:lvl1pPr>
          </a:lstStyle>
          <a:p>
            <a:pPr/>
            <a:r>
              <a:t>单个频率、无阻尼Matlab模拟</a:t>
            </a:r>
          </a:p>
        </p:txBody>
      </p:sp>
      <p:sp>
        <p:nvSpPr>
          <p:cNvPr id="211" name="m=1kg，外部激励频率 W=10rad/sec"/>
          <p:cNvSpPr txBox="1"/>
          <p:nvPr>
            <p:ph type="body" idx="21"/>
          </p:nvPr>
        </p:nvSpPr>
        <p:spPr>
          <a:xfrm>
            <a:off x="863715" y="1824623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m=1kg，外部激励频率 W=10rad/sec</a:t>
            </a:r>
          </a:p>
        </p:txBody>
      </p:sp>
      <p:pic>
        <p:nvPicPr>
          <p:cNvPr id="212" name="741741683960_.pic.jpg" descr="741741683960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529" y="5183674"/>
            <a:ext cx="9615055" cy="828388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4" name="WeChatf24aba9adee0e4d0a7ed1e4d37c7c757.jpg" descr="WeChatf24aba9adee0e4d0a7ed1e4d37c7c75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5658" y="2686992"/>
            <a:ext cx="7534798" cy="2256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38431" y="6638432"/>
            <a:ext cx="12175852" cy="6434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871742489715_.pic.jpg" descr="871742489715_.pic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20750" y="199462"/>
            <a:ext cx="9292425" cy="6299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4" y="2984364"/>
            <a:ext cx="12889278" cy="10224887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m=1kg，外部激励频率 W=1rad/sec，Amplitude=6."/>
          <p:cNvSpPr txBox="1"/>
          <p:nvPr>
            <p:ph type="body" idx="21"/>
          </p:nvPr>
        </p:nvSpPr>
        <p:spPr>
          <a:xfrm>
            <a:off x="725085" y="2124944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m=1kg，外部激励频率 W=1rad/sec，Amplitude=6.    </a:t>
            </a:r>
          </a:p>
        </p:txBody>
      </p:sp>
      <p:sp>
        <p:nvSpPr>
          <p:cNvPr id="6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5" name="总结：单个频率、无阻尼"/>
          <p:cNvSpPr txBox="1"/>
          <p:nvPr/>
        </p:nvSpPr>
        <p:spPr>
          <a:xfrm>
            <a:off x="763501" y="459878"/>
            <a:ext cx="11751311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pc="-170" sz="8500">
                <a:solidFill>
                  <a:srgbClr val="9411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</a:rPr>
              <a:t>总结：单个频率、无阻尼</a:t>
            </a: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07547" y="5708375"/>
            <a:ext cx="12889278" cy="68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无阻尼，K越大，传递率越小！"/>
          <p:cNvSpPr txBox="1"/>
          <p:nvPr/>
        </p:nvSpPr>
        <p:spPr>
          <a:xfrm>
            <a:off x="14466267" y="2995389"/>
            <a:ext cx="7979478" cy="9017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/>
            </a:lvl1pPr>
          </a:lstStyle>
          <a:p>
            <a:pPr/>
            <a:r>
              <a:t>无阻尼，K越大，传递率越小！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167" y="2671555"/>
            <a:ext cx="9359901" cy="877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29" y="2604316"/>
            <a:ext cx="11958279" cy="977594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m=1kg，外部激励频率 W=10rad/sec，Amplitude=1."/>
          <p:cNvSpPr txBox="1"/>
          <p:nvPr>
            <p:ph type="body" idx="21"/>
          </p:nvPr>
        </p:nvSpPr>
        <p:spPr>
          <a:xfrm>
            <a:off x="725085" y="2124944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m=1kg，外部激励频率 W=10rad/sec，Amplitude=1.    </a:t>
            </a:r>
          </a:p>
        </p:txBody>
      </p:sp>
      <p:sp>
        <p:nvSpPr>
          <p:cNvPr id="22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总结：单个频率、无阻尼"/>
          <p:cNvSpPr txBox="1"/>
          <p:nvPr/>
        </p:nvSpPr>
        <p:spPr>
          <a:xfrm>
            <a:off x="763501" y="459878"/>
            <a:ext cx="11751311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pc="-170" sz="8500">
                <a:solidFill>
                  <a:srgbClr val="9411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</a:rPr>
              <a:t>总结：单个频率、无阻尼</a:t>
            </a:r>
          </a:p>
        </p:txBody>
      </p:sp>
      <p:sp>
        <p:nvSpPr>
          <p:cNvPr id="222" name="无阻尼，K越小，传递率越小！"/>
          <p:cNvSpPr txBox="1"/>
          <p:nvPr/>
        </p:nvSpPr>
        <p:spPr>
          <a:xfrm>
            <a:off x="693639" y="12561196"/>
            <a:ext cx="7979479" cy="9017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500"/>
            </a:lvl1pPr>
          </a:lstStyle>
          <a:p>
            <a:pPr/>
            <a:r>
              <a:t>无阻尼，K越小，传递率越小！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02449" y="6332744"/>
            <a:ext cx="12894850" cy="6814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0368" y="303101"/>
            <a:ext cx="11072315" cy="585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总结：单个频率、无阻尼"/>
          <p:cNvSpPr txBox="1"/>
          <p:nvPr/>
        </p:nvSpPr>
        <p:spPr>
          <a:xfrm>
            <a:off x="763501" y="459878"/>
            <a:ext cx="11751311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pc="-170" sz="8500">
                <a:solidFill>
                  <a:srgbClr val="9411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</a:rPr>
              <a:t>总结：单个频率、无阻尼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886" y="1910257"/>
            <a:ext cx="22036228" cy="11645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分析: 单个频率、无阻尼"/>
          <p:cNvSpPr txBox="1"/>
          <p:nvPr/>
        </p:nvSpPr>
        <p:spPr>
          <a:xfrm>
            <a:off x="672092" y="281135"/>
            <a:ext cx="11250423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pc="-170" sz="8500">
                <a:solidFill>
                  <a:srgbClr val="941100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941100"/>
                </a:solidFill>
              </a:rPr>
              <a:t>分析: 单个频率、无阻尼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391" y="2732510"/>
            <a:ext cx="10189404" cy="8250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9147" y="11164612"/>
            <a:ext cx="7159202" cy="223282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M=4kg, Ms=0.6kg, 外部激励频率 W=10rad/sec.       D:/RUNs/Vibration/vibra_300k_4hours_9.csv"/>
          <p:cNvSpPr txBox="1"/>
          <p:nvPr/>
        </p:nvSpPr>
        <p:spPr>
          <a:xfrm>
            <a:off x="1008111" y="1837919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00735">
              <a:lnSpc>
                <a:spcPct val="100000"/>
              </a:lnSpc>
              <a:spcBef>
                <a:spcPts val="0"/>
              </a:spcBef>
              <a:defRPr i="1" sz="4074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M=4kg, Ms=0.6kg, 外部激励频率 W=10rad/sec.       D:/RUNs/Vibration/vibra_300k_4hours_9.csv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09739" y="3276613"/>
            <a:ext cx="12151751" cy="89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